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bookmarkIdSeed="2">
  <p:sldMasterIdLst>
    <p:sldMasterId id="2147483648" r:id="rId1"/>
  </p:sldMasterIdLst>
  <p:notesMasterIdLst>
    <p:notesMasterId r:id="rId38"/>
  </p:notesMasterIdLst>
  <p:handoutMasterIdLst>
    <p:handoutMasterId r:id="rId39"/>
  </p:handoutMasterIdLst>
  <p:sldIdLst>
    <p:sldId id="256" r:id="rId2"/>
    <p:sldId id="448" r:id="rId3"/>
    <p:sldId id="444" r:id="rId4"/>
    <p:sldId id="449" r:id="rId5"/>
    <p:sldId id="450" r:id="rId6"/>
    <p:sldId id="445" r:id="rId7"/>
    <p:sldId id="451" r:id="rId8"/>
    <p:sldId id="452" r:id="rId9"/>
    <p:sldId id="446" r:id="rId10"/>
    <p:sldId id="453" r:id="rId11"/>
    <p:sldId id="454" r:id="rId12"/>
    <p:sldId id="427" r:id="rId13"/>
    <p:sldId id="428" r:id="rId14"/>
    <p:sldId id="412" r:id="rId15"/>
    <p:sldId id="413" r:id="rId16"/>
    <p:sldId id="414" r:id="rId17"/>
    <p:sldId id="415" r:id="rId18"/>
    <p:sldId id="416" r:id="rId19"/>
    <p:sldId id="417" r:id="rId20"/>
    <p:sldId id="418" r:id="rId21"/>
    <p:sldId id="441" r:id="rId22"/>
    <p:sldId id="421" r:id="rId23"/>
    <p:sldId id="422" r:id="rId24"/>
    <p:sldId id="423" r:id="rId25"/>
    <p:sldId id="424" r:id="rId26"/>
    <p:sldId id="425" r:id="rId27"/>
    <p:sldId id="426" r:id="rId28"/>
    <p:sldId id="436" r:id="rId29"/>
    <p:sldId id="443" r:id="rId30"/>
    <p:sldId id="447" r:id="rId31"/>
    <p:sldId id="455" r:id="rId32"/>
    <p:sldId id="456" r:id="rId33"/>
    <p:sldId id="457" r:id="rId34"/>
    <p:sldId id="459" r:id="rId35"/>
    <p:sldId id="458" r:id="rId36"/>
    <p:sldId id="401" r:id="rId37"/>
  </p:sldIdLst>
  <p:sldSz cx="9144000" cy="6858000" type="screen4x3"/>
  <p:notesSz cx="6797675" cy="9874250"/>
  <p:defaultTextStyle>
    <a:defPPr>
      <a:defRPr lang="en-GB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1pPr>
    <a:lvl2pPr marL="742950" indent="-28575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2pPr>
    <a:lvl3pPr marL="1143000" indent="-228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3pPr>
    <a:lvl4pPr marL="1600200" indent="-228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4pPr>
    <a:lvl5pPr marL="2057400" indent="-228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64">
          <p15:clr>
            <a:srgbClr val="A4A3A4"/>
          </p15:clr>
        </p15:guide>
        <p15:guide id="2" pos="220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indows User" initials="WU" lastIdx="0" clrIdx="0">
    <p:extLst>
      <p:ext uri="{19B8F6BF-5375-455C-9EA6-DF929625EA0E}">
        <p15:presenceInfo xmlns:p15="http://schemas.microsoft.com/office/powerpoint/2012/main" userId="Windows 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9966"/>
    <a:srgbClr val="FFE2D2"/>
    <a:srgbClr val="F38A78"/>
    <a:srgbClr val="34B3E4"/>
    <a:srgbClr val="68C7EC"/>
    <a:srgbClr val="9BDAF3"/>
    <a:srgbClr val="CFEDFB"/>
    <a:srgbClr val="85BA54"/>
    <a:srgbClr val="F7A897"/>
    <a:srgbClr val="FCE0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27" autoAdjust="0"/>
    <p:restoredTop sz="94280" autoAdjust="0"/>
  </p:normalViewPr>
  <p:slideViewPr>
    <p:cSldViewPr>
      <p:cViewPr varScale="1">
        <p:scale>
          <a:sx n="68" d="100"/>
          <a:sy n="68" d="100"/>
        </p:scale>
        <p:origin x="1476" y="7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64"/>
        <p:guide pos="220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vi-VN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1E02BF0-0F5A-4615-9B74-FECADDD6FC49}" type="datetimeFigureOut">
              <a:rPr lang="vi-VN"/>
              <a:pPr>
                <a:defRPr/>
              </a:pPr>
              <a:t>15/06/2017</a:t>
            </a:fld>
            <a:endParaRPr lang="vi-V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vi-V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3C29D3FE-3043-479D-A78E-8A116CDA49C2}" type="slidenum">
              <a:rPr lang="vi-VN"/>
              <a:pPr>
                <a:defRPr/>
              </a:pPr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108794346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1"/>
          <p:cNvSpPr>
            <a:spLocks noChangeArrowheads="1"/>
          </p:cNvSpPr>
          <p:nvPr/>
        </p:nvSpPr>
        <p:spPr bwMode="auto">
          <a:xfrm>
            <a:off x="0" y="0"/>
            <a:ext cx="6797675" cy="987425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/>
          </a:p>
        </p:txBody>
      </p:sp>
      <p:sp>
        <p:nvSpPr>
          <p:cNvPr id="13315" name="AutoShape 2"/>
          <p:cNvSpPr>
            <a:spLocks noChangeArrowheads="1"/>
          </p:cNvSpPr>
          <p:nvPr/>
        </p:nvSpPr>
        <p:spPr bwMode="auto">
          <a:xfrm>
            <a:off x="0" y="0"/>
            <a:ext cx="6797675" cy="987425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/>
          </a:p>
        </p:txBody>
      </p:sp>
      <p:sp>
        <p:nvSpPr>
          <p:cNvPr id="13316" name="AutoShape 3"/>
          <p:cNvSpPr>
            <a:spLocks noChangeArrowheads="1"/>
          </p:cNvSpPr>
          <p:nvPr/>
        </p:nvSpPr>
        <p:spPr bwMode="auto">
          <a:xfrm>
            <a:off x="0" y="0"/>
            <a:ext cx="6797675" cy="987425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/>
          </a:p>
        </p:txBody>
      </p:sp>
      <p:sp>
        <p:nvSpPr>
          <p:cNvPr id="13317" name="AutoShape 4"/>
          <p:cNvSpPr>
            <a:spLocks noChangeArrowheads="1"/>
          </p:cNvSpPr>
          <p:nvPr/>
        </p:nvSpPr>
        <p:spPr bwMode="auto">
          <a:xfrm>
            <a:off x="0" y="0"/>
            <a:ext cx="6797675" cy="987425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/>
          </a:p>
        </p:txBody>
      </p:sp>
      <p:sp>
        <p:nvSpPr>
          <p:cNvPr id="13318" name="AutoShape 5"/>
          <p:cNvSpPr>
            <a:spLocks noChangeArrowheads="1"/>
          </p:cNvSpPr>
          <p:nvPr/>
        </p:nvSpPr>
        <p:spPr bwMode="auto">
          <a:xfrm>
            <a:off x="0" y="0"/>
            <a:ext cx="6797675" cy="987425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/>
          </a:p>
        </p:txBody>
      </p:sp>
      <p:sp>
        <p:nvSpPr>
          <p:cNvPr id="13319" name="AutoShape 6"/>
          <p:cNvSpPr>
            <a:spLocks noChangeArrowheads="1"/>
          </p:cNvSpPr>
          <p:nvPr/>
        </p:nvSpPr>
        <p:spPr bwMode="auto">
          <a:xfrm>
            <a:off x="0" y="0"/>
            <a:ext cx="6797675" cy="987425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/>
          </a:p>
        </p:txBody>
      </p:sp>
      <p:sp>
        <p:nvSpPr>
          <p:cNvPr id="13320" name="AutoShape 7"/>
          <p:cNvSpPr>
            <a:spLocks noChangeArrowheads="1"/>
          </p:cNvSpPr>
          <p:nvPr/>
        </p:nvSpPr>
        <p:spPr bwMode="auto">
          <a:xfrm>
            <a:off x="0" y="0"/>
            <a:ext cx="6797675" cy="987425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/>
          </a:p>
        </p:txBody>
      </p:sp>
      <p:sp>
        <p:nvSpPr>
          <p:cNvPr id="13321" name="AutoShape 8"/>
          <p:cNvSpPr>
            <a:spLocks noChangeArrowheads="1"/>
          </p:cNvSpPr>
          <p:nvPr/>
        </p:nvSpPr>
        <p:spPr bwMode="auto">
          <a:xfrm>
            <a:off x="0" y="0"/>
            <a:ext cx="6797675" cy="987425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/>
          </a:p>
        </p:txBody>
      </p:sp>
      <p:sp>
        <p:nvSpPr>
          <p:cNvPr id="13322" name="AutoShape 9"/>
          <p:cNvSpPr>
            <a:spLocks noChangeArrowheads="1"/>
          </p:cNvSpPr>
          <p:nvPr/>
        </p:nvSpPr>
        <p:spPr bwMode="auto">
          <a:xfrm>
            <a:off x="0" y="0"/>
            <a:ext cx="6797675" cy="987425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/>
          </a:p>
        </p:txBody>
      </p:sp>
      <p:sp>
        <p:nvSpPr>
          <p:cNvPr id="13323" name="AutoShape 10"/>
          <p:cNvSpPr>
            <a:spLocks noChangeArrowheads="1"/>
          </p:cNvSpPr>
          <p:nvPr/>
        </p:nvSpPr>
        <p:spPr bwMode="auto">
          <a:xfrm>
            <a:off x="0" y="0"/>
            <a:ext cx="6797675" cy="987425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/>
          </a:p>
        </p:txBody>
      </p:sp>
      <p:sp>
        <p:nvSpPr>
          <p:cNvPr id="13324" name="Text Box 11"/>
          <p:cNvSpPr txBox="1">
            <a:spLocks noChangeArrowheads="1"/>
          </p:cNvSpPr>
          <p:nvPr/>
        </p:nvSpPr>
        <p:spPr bwMode="auto">
          <a:xfrm>
            <a:off x="0" y="0"/>
            <a:ext cx="2944813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/>
          </a:p>
        </p:txBody>
      </p:sp>
      <p:sp>
        <p:nvSpPr>
          <p:cNvPr id="13325" name="Text Box 12"/>
          <p:cNvSpPr txBox="1">
            <a:spLocks noChangeArrowheads="1"/>
          </p:cNvSpPr>
          <p:nvPr/>
        </p:nvSpPr>
        <p:spPr bwMode="auto">
          <a:xfrm>
            <a:off x="3849688" y="0"/>
            <a:ext cx="2944812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/>
          </a:p>
        </p:txBody>
      </p:sp>
      <p:sp>
        <p:nvSpPr>
          <p:cNvPr id="13326" name="Rectangle 13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31863" y="741363"/>
            <a:ext cx="4916487" cy="3686175"/>
          </a:xfrm>
          <a:prstGeom prst="rect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46" name="Rectangle 14"/>
          <p:cNvSpPr>
            <a:spLocks noGrp="1" noChangeArrowheads="1"/>
          </p:cNvSpPr>
          <p:nvPr>
            <p:ph type="body"/>
          </p:nvPr>
        </p:nvSpPr>
        <p:spPr bwMode="auto">
          <a:xfrm>
            <a:off x="679450" y="4691063"/>
            <a:ext cx="5421313" cy="442753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13328" name="Text Box 15"/>
          <p:cNvSpPr txBox="1">
            <a:spLocks noChangeArrowheads="1"/>
          </p:cNvSpPr>
          <p:nvPr/>
        </p:nvSpPr>
        <p:spPr bwMode="auto">
          <a:xfrm>
            <a:off x="0" y="9378950"/>
            <a:ext cx="2944813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/>
          </a:p>
        </p:txBody>
      </p:sp>
      <p:sp>
        <p:nvSpPr>
          <p:cNvPr id="18448" name="Rectangle 16"/>
          <p:cNvSpPr>
            <a:spLocks noGrp="1" noChangeArrowheads="1"/>
          </p:cNvSpPr>
          <p:nvPr>
            <p:ph type="sldNum"/>
          </p:nvPr>
        </p:nvSpPr>
        <p:spPr bwMode="auto">
          <a:xfrm>
            <a:off x="3849688" y="9378950"/>
            <a:ext cx="2928937" cy="4778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marL="215900" indent="-201613" algn="r" eaLnBrk="1" hangingPunct="1">
              <a:buClrTx/>
              <a:buSzPct val="45000"/>
              <a:buFontTx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cs typeface="Segoe UI" panose="020B0502040204020203" pitchFamily="34" charset="0"/>
              </a:defRPr>
            </a:lvl1pPr>
          </a:lstStyle>
          <a:p>
            <a:pPr>
              <a:defRPr/>
            </a:pPr>
            <a:fld id="{5441518B-2A4F-4CE0-B45F-71AD8FCFDCF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048158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215900" indent="-201613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Pct val="45000"/>
              <a:buFontTx/>
              <a:buNone/>
            </a:pPr>
            <a:fld id="{A63DBA3A-6605-43EC-94B9-98148A7AB5A7}" type="slidenum">
              <a:rPr lang="en-GB" smtClean="0"/>
              <a:pPr>
                <a:spcBef>
                  <a:spcPct val="0"/>
                </a:spcBef>
                <a:buClrTx/>
                <a:buSzPct val="45000"/>
                <a:buFontTx/>
                <a:buNone/>
              </a:pPr>
              <a:t>1</a:t>
            </a:fld>
            <a:endParaRPr lang="en-GB"/>
          </a:p>
        </p:txBody>
      </p:sp>
      <p:sp>
        <p:nvSpPr>
          <p:cNvPr id="16387" name="Text Box 1"/>
          <p:cNvSpPr txBox="1">
            <a:spLocks noChangeArrowheads="1"/>
          </p:cNvSpPr>
          <p:nvPr/>
        </p:nvSpPr>
        <p:spPr bwMode="auto">
          <a:xfrm>
            <a:off x="3849688" y="9378950"/>
            <a:ext cx="29432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marL="215900" indent="-201613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15900" algn="l"/>
                <a:tab pos="673100" algn="l"/>
                <a:tab pos="1130300" algn="l"/>
                <a:tab pos="1587500" algn="l"/>
                <a:tab pos="2044700" algn="l"/>
                <a:tab pos="2501900" algn="l"/>
                <a:tab pos="2959100" algn="l"/>
                <a:tab pos="3416300" algn="l"/>
                <a:tab pos="3873500" algn="l"/>
                <a:tab pos="4330700" algn="l"/>
                <a:tab pos="4787900" algn="l"/>
                <a:tab pos="5245100" algn="l"/>
                <a:tab pos="5702300" algn="l"/>
                <a:tab pos="6159500" algn="l"/>
                <a:tab pos="6616700" algn="l"/>
                <a:tab pos="7073900" algn="l"/>
                <a:tab pos="7531100" algn="l"/>
                <a:tab pos="7988300" algn="l"/>
                <a:tab pos="8445500" algn="l"/>
                <a:tab pos="8902700" algn="l"/>
                <a:tab pos="93599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15900" algn="l"/>
                <a:tab pos="673100" algn="l"/>
                <a:tab pos="1130300" algn="l"/>
                <a:tab pos="1587500" algn="l"/>
                <a:tab pos="2044700" algn="l"/>
                <a:tab pos="2501900" algn="l"/>
                <a:tab pos="2959100" algn="l"/>
                <a:tab pos="3416300" algn="l"/>
                <a:tab pos="3873500" algn="l"/>
                <a:tab pos="4330700" algn="l"/>
                <a:tab pos="4787900" algn="l"/>
                <a:tab pos="5245100" algn="l"/>
                <a:tab pos="5702300" algn="l"/>
                <a:tab pos="6159500" algn="l"/>
                <a:tab pos="6616700" algn="l"/>
                <a:tab pos="7073900" algn="l"/>
                <a:tab pos="7531100" algn="l"/>
                <a:tab pos="7988300" algn="l"/>
                <a:tab pos="8445500" algn="l"/>
                <a:tab pos="8902700" algn="l"/>
                <a:tab pos="93599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15900" algn="l"/>
                <a:tab pos="673100" algn="l"/>
                <a:tab pos="1130300" algn="l"/>
                <a:tab pos="1587500" algn="l"/>
                <a:tab pos="2044700" algn="l"/>
                <a:tab pos="2501900" algn="l"/>
                <a:tab pos="2959100" algn="l"/>
                <a:tab pos="3416300" algn="l"/>
                <a:tab pos="3873500" algn="l"/>
                <a:tab pos="4330700" algn="l"/>
                <a:tab pos="4787900" algn="l"/>
                <a:tab pos="5245100" algn="l"/>
                <a:tab pos="5702300" algn="l"/>
                <a:tab pos="6159500" algn="l"/>
                <a:tab pos="6616700" algn="l"/>
                <a:tab pos="7073900" algn="l"/>
                <a:tab pos="7531100" algn="l"/>
                <a:tab pos="7988300" algn="l"/>
                <a:tab pos="8445500" algn="l"/>
                <a:tab pos="8902700" algn="l"/>
                <a:tab pos="93599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15900" algn="l"/>
                <a:tab pos="673100" algn="l"/>
                <a:tab pos="1130300" algn="l"/>
                <a:tab pos="1587500" algn="l"/>
                <a:tab pos="2044700" algn="l"/>
                <a:tab pos="2501900" algn="l"/>
                <a:tab pos="2959100" algn="l"/>
                <a:tab pos="3416300" algn="l"/>
                <a:tab pos="3873500" algn="l"/>
                <a:tab pos="4330700" algn="l"/>
                <a:tab pos="4787900" algn="l"/>
                <a:tab pos="5245100" algn="l"/>
                <a:tab pos="5702300" algn="l"/>
                <a:tab pos="6159500" algn="l"/>
                <a:tab pos="6616700" algn="l"/>
                <a:tab pos="7073900" algn="l"/>
                <a:tab pos="7531100" algn="l"/>
                <a:tab pos="7988300" algn="l"/>
                <a:tab pos="8445500" algn="l"/>
                <a:tab pos="8902700" algn="l"/>
                <a:tab pos="93599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15900" algn="l"/>
                <a:tab pos="673100" algn="l"/>
                <a:tab pos="1130300" algn="l"/>
                <a:tab pos="1587500" algn="l"/>
                <a:tab pos="2044700" algn="l"/>
                <a:tab pos="2501900" algn="l"/>
                <a:tab pos="2959100" algn="l"/>
                <a:tab pos="3416300" algn="l"/>
                <a:tab pos="3873500" algn="l"/>
                <a:tab pos="4330700" algn="l"/>
                <a:tab pos="4787900" algn="l"/>
                <a:tab pos="5245100" algn="l"/>
                <a:tab pos="5702300" algn="l"/>
                <a:tab pos="6159500" algn="l"/>
                <a:tab pos="6616700" algn="l"/>
                <a:tab pos="7073900" algn="l"/>
                <a:tab pos="7531100" algn="l"/>
                <a:tab pos="7988300" algn="l"/>
                <a:tab pos="8445500" algn="l"/>
                <a:tab pos="8902700" algn="l"/>
                <a:tab pos="93599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15900" algn="l"/>
                <a:tab pos="673100" algn="l"/>
                <a:tab pos="1130300" algn="l"/>
                <a:tab pos="1587500" algn="l"/>
                <a:tab pos="2044700" algn="l"/>
                <a:tab pos="2501900" algn="l"/>
                <a:tab pos="2959100" algn="l"/>
                <a:tab pos="3416300" algn="l"/>
                <a:tab pos="3873500" algn="l"/>
                <a:tab pos="4330700" algn="l"/>
                <a:tab pos="4787900" algn="l"/>
                <a:tab pos="5245100" algn="l"/>
                <a:tab pos="5702300" algn="l"/>
                <a:tab pos="6159500" algn="l"/>
                <a:tab pos="6616700" algn="l"/>
                <a:tab pos="7073900" algn="l"/>
                <a:tab pos="7531100" algn="l"/>
                <a:tab pos="7988300" algn="l"/>
                <a:tab pos="8445500" algn="l"/>
                <a:tab pos="8902700" algn="l"/>
                <a:tab pos="93599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15900" algn="l"/>
                <a:tab pos="673100" algn="l"/>
                <a:tab pos="1130300" algn="l"/>
                <a:tab pos="1587500" algn="l"/>
                <a:tab pos="2044700" algn="l"/>
                <a:tab pos="2501900" algn="l"/>
                <a:tab pos="2959100" algn="l"/>
                <a:tab pos="3416300" algn="l"/>
                <a:tab pos="3873500" algn="l"/>
                <a:tab pos="4330700" algn="l"/>
                <a:tab pos="4787900" algn="l"/>
                <a:tab pos="5245100" algn="l"/>
                <a:tab pos="5702300" algn="l"/>
                <a:tab pos="6159500" algn="l"/>
                <a:tab pos="6616700" algn="l"/>
                <a:tab pos="7073900" algn="l"/>
                <a:tab pos="7531100" algn="l"/>
                <a:tab pos="7988300" algn="l"/>
                <a:tab pos="8445500" algn="l"/>
                <a:tab pos="8902700" algn="l"/>
                <a:tab pos="93599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15900" algn="l"/>
                <a:tab pos="673100" algn="l"/>
                <a:tab pos="1130300" algn="l"/>
                <a:tab pos="1587500" algn="l"/>
                <a:tab pos="2044700" algn="l"/>
                <a:tab pos="2501900" algn="l"/>
                <a:tab pos="2959100" algn="l"/>
                <a:tab pos="3416300" algn="l"/>
                <a:tab pos="3873500" algn="l"/>
                <a:tab pos="4330700" algn="l"/>
                <a:tab pos="4787900" algn="l"/>
                <a:tab pos="5245100" algn="l"/>
                <a:tab pos="5702300" algn="l"/>
                <a:tab pos="6159500" algn="l"/>
                <a:tab pos="6616700" algn="l"/>
                <a:tab pos="7073900" algn="l"/>
                <a:tab pos="7531100" algn="l"/>
                <a:tab pos="7988300" algn="l"/>
                <a:tab pos="8445500" algn="l"/>
                <a:tab pos="8902700" algn="l"/>
                <a:tab pos="93599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15900" algn="l"/>
                <a:tab pos="673100" algn="l"/>
                <a:tab pos="1130300" algn="l"/>
                <a:tab pos="1587500" algn="l"/>
                <a:tab pos="2044700" algn="l"/>
                <a:tab pos="2501900" algn="l"/>
                <a:tab pos="2959100" algn="l"/>
                <a:tab pos="3416300" algn="l"/>
                <a:tab pos="3873500" algn="l"/>
                <a:tab pos="4330700" algn="l"/>
                <a:tab pos="4787900" algn="l"/>
                <a:tab pos="5245100" algn="l"/>
                <a:tab pos="5702300" algn="l"/>
                <a:tab pos="6159500" algn="l"/>
                <a:tab pos="6616700" algn="l"/>
                <a:tab pos="7073900" algn="l"/>
                <a:tab pos="7531100" algn="l"/>
                <a:tab pos="7988300" algn="l"/>
                <a:tab pos="8445500" algn="l"/>
                <a:tab pos="8902700" algn="l"/>
                <a:tab pos="93599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Pct val="45000"/>
              <a:buFontTx/>
              <a:buNone/>
            </a:pPr>
            <a:fld id="{96CDCD02-44B2-4F90-8E5D-876015E6F0EA}" type="slidenum">
              <a:rPr lang="en-GB"/>
              <a:pPr algn="r" eaLnBrk="1" hangingPunct="1">
                <a:spcBef>
                  <a:spcPct val="0"/>
                </a:spcBef>
                <a:buClrTx/>
                <a:buSzPct val="45000"/>
                <a:buFontTx/>
                <a:buNone/>
              </a:pPr>
              <a:t>1</a:t>
            </a:fld>
            <a:endParaRPr lang="en-GB"/>
          </a:p>
        </p:txBody>
      </p:sp>
      <p:sp>
        <p:nvSpPr>
          <p:cNvPr id="16388" name="Text Box 2"/>
          <p:cNvSpPr txBox="1">
            <a:spLocks noChangeArrowheads="1"/>
          </p:cNvSpPr>
          <p:nvPr/>
        </p:nvSpPr>
        <p:spPr bwMode="auto">
          <a:xfrm>
            <a:off x="3849688" y="9378950"/>
            <a:ext cx="2944812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000A228A-AF31-4E20-926D-395D3DDDDB6F}" type="slidenum">
              <a:rPr lang="en-US">
                <a:latin typeface="Arial" panose="020B0604020202020204" pitchFamily="34" charset="0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1</a:t>
            </a:fld>
            <a:endParaRPr lang="en-US">
              <a:latin typeface="Arial" panose="020B0604020202020204" pitchFamily="34" charset="0"/>
            </a:endParaRPr>
          </a:p>
        </p:txBody>
      </p:sp>
      <p:sp>
        <p:nvSpPr>
          <p:cNvPr id="16389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0275" y="741363"/>
            <a:ext cx="4935538" cy="3702050"/>
          </a:xfrm>
          <a:solidFill>
            <a:srgbClr val="FFFFFF"/>
          </a:solidFill>
          <a:ln/>
        </p:spPr>
      </p:sp>
      <p:sp>
        <p:nvSpPr>
          <p:cNvPr id="16390" name="Text Box 4"/>
          <p:cNvSpPr txBox="1">
            <a:spLocks noChangeArrowheads="1"/>
          </p:cNvSpPr>
          <p:nvPr/>
        </p:nvSpPr>
        <p:spPr bwMode="auto">
          <a:xfrm>
            <a:off x="679450" y="4691063"/>
            <a:ext cx="5437188" cy="444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/>
          </a:p>
        </p:txBody>
      </p:sp>
      <p:sp>
        <p:nvSpPr>
          <p:cNvPr id="2" name="Notes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68367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5441518B-2A4F-4CE0-B45F-71AD8FCFDCF3}" type="slidenum">
              <a:rPr lang="en-GB" smtClean="0"/>
              <a:pPr>
                <a:defRPr/>
              </a:pPr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82793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5441518B-2A4F-4CE0-B45F-71AD8FCFDCF3}" type="slidenum">
              <a:rPr lang="en-GB" smtClean="0"/>
              <a:pPr>
                <a:defRPr/>
              </a:pPr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24461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5441518B-2A4F-4CE0-B45F-71AD8FCFDCF3}" type="slidenum">
              <a:rPr lang="en-GB" smtClean="0"/>
              <a:pPr>
                <a:defRPr/>
              </a:pPr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764938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5441518B-2A4F-4CE0-B45F-71AD8FCFDCF3}" type="slidenum">
              <a:rPr lang="en-GB" smtClean="0"/>
              <a:pPr>
                <a:defRPr/>
              </a:pPr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468267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5441518B-2A4F-4CE0-B45F-71AD8FCFDCF3}" type="slidenum">
              <a:rPr lang="en-GB" smtClean="0"/>
              <a:pPr>
                <a:defRPr/>
              </a:pPr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36347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5441518B-2A4F-4CE0-B45F-71AD8FCFDCF3}" type="slidenum">
              <a:rPr lang="en-GB" smtClean="0"/>
              <a:pPr>
                <a:defRPr/>
              </a:pPr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49474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5441518B-2A4F-4CE0-B45F-71AD8FCFDCF3}" type="slidenum">
              <a:rPr lang="en-GB" smtClean="0"/>
              <a:pPr>
                <a:defRPr/>
              </a:pPr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968500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5441518B-2A4F-4CE0-B45F-71AD8FCFDCF3}" type="slidenum">
              <a:rPr lang="en-GB" smtClean="0"/>
              <a:pPr>
                <a:defRPr/>
              </a:pPr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848684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215900" indent="-201613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Pct val="45000"/>
              <a:buFontTx/>
              <a:buNone/>
            </a:pPr>
            <a:fld id="{59F68386-4616-43B4-A5D5-D55989929E89}" type="slidenum">
              <a:rPr lang="en-GB" smtClean="0"/>
              <a:pPr>
                <a:spcBef>
                  <a:spcPct val="0"/>
                </a:spcBef>
                <a:buClrTx/>
                <a:buSzPct val="45000"/>
                <a:buFontTx/>
                <a:buNone/>
              </a:pPr>
              <a:t>36</a:t>
            </a:fld>
            <a:endParaRPr lang="en-GB"/>
          </a:p>
        </p:txBody>
      </p:sp>
      <p:sp>
        <p:nvSpPr>
          <p:cNvPr id="4915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0275" y="741363"/>
            <a:ext cx="4933950" cy="3700462"/>
          </a:xfrm>
          <a:solidFill>
            <a:srgbClr val="FFFFFF"/>
          </a:solidFill>
          <a:ln/>
        </p:spPr>
      </p:sp>
      <p:sp>
        <p:nvSpPr>
          <p:cNvPr id="49156" name="Text Box 2"/>
          <p:cNvSpPr txBox="1">
            <a:spLocks noChangeArrowheads="1"/>
          </p:cNvSpPr>
          <p:nvPr/>
        </p:nvSpPr>
        <p:spPr bwMode="auto">
          <a:xfrm>
            <a:off x="679450" y="4691063"/>
            <a:ext cx="5435600" cy="444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7311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5441518B-2A4F-4CE0-B45F-71AD8FCFDCF3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76740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5441518B-2A4F-4CE0-B45F-71AD8FCFDCF3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73253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5441518B-2A4F-4CE0-B45F-71AD8FCFDCF3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59614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5441518B-2A4F-4CE0-B45F-71AD8FCFDCF3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42417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5441518B-2A4F-4CE0-B45F-71AD8FCFDCF3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25247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5441518B-2A4F-4CE0-B45F-71AD8FCFDCF3}" type="slidenum">
              <a:rPr lang="en-GB" smtClean="0"/>
              <a:pPr>
                <a:defRPr/>
              </a:pPr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84491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5441518B-2A4F-4CE0-B45F-71AD8FCFDCF3}" type="slidenum">
              <a:rPr lang="en-GB" smtClean="0"/>
              <a:pPr>
                <a:defRPr/>
              </a:pPr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7016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5441518B-2A4F-4CE0-B45F-71AD8FCFDCF3}" type="slidenum">
              <a:rPr lang="en-GB" smtClean="0"/>
              <a:pPr>
                <a:defRPr/>
              </a:pPr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86224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Footer Placeholder 2"/>
          <p:cNvSpPr txBox="1">
            <a:spLocks/>
          </p:cNvSpPr>
          <p:nvPr userDrawn="1"/>
        </p:nvSpPr>
        <p:spPr>
          <a:xfrm>
            <a:off x="381000" y="64008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GB"/>
            </a:defPPr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rgbClr val="002060"/>
                </a:solidFill>
                <a:latin typeface="Times New Roman" pitchFamily="18" charset="0"/>
                <a:ea typeface="SimSun" panose="02010600030101010101" pitchFamily="2" charset="-122"/>
                <a:cs typeface="Times New Roman" pitchFamily="18" charset="0"/>
              </a:defRPr>
            </a:lvl1pPr>
            <a:lvl2pPr marL="742950" indent="-28575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  <a:cs typeface="+mn-cs"/>
              </a:defRPr>
            </a:lvl9pPr>
          </a:lstStyle>
          <a:p>
            <a:pPr algn="l"/>
            <a:endParaRPr lang="en-US" dirty="0"/>
          </a:p>
        </p:txBody>
      </p:sp>
      <p:sp>
        <p:nvSpPr>
          <p:cNvPr id="11" name="Rectangle 7"/>
          <p:cNvSpPr>
            <a:spLocks noGrp="1" noChangeArrowheads="1"/>
          </p:cNvSpPr>
          <p:nvPr>
            <p:ph type="sldNum" idx="10"/>
          </p:nvPr>
        </p:nvSpPr>
        <p:spPr bwMode="auto">
          <a:xfrm>
            <a:off x="7577137" y="6516688"/>
            <a:ext cx="1541463" cy="341312"/>
          </a:xfrm>
          <a:prstGeom prst="rect">
            <a:avLst/>
          </a:prstGeom>
          <a:noFill/>
          <a:ln w="9525" cap="flat">
            <a:solidFill>
              <a:schemeClr val="bg1"/>
            </a:solidFill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buClrTx/>
              <a:buSzPct val="100000"/>
              <a:buFontTx/>
              <a:buNone/>
              <a:defRPr sz="140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 dirty="0" err="1"/>
              <a:t>Trang</a:t>
            </a:r>
            <a:r>
              <a:rPr lang="en-US" dirty="0"/>
              <a:t> </a:t>
            </a:r>
            <a:fld id="{20489E29-5417-46DD-9AFE-B3F931F3718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3292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Rectangle 7"/>
          <p:cNvSpPr>
            <a:spLocks noGrp="1" noChangeArrowheads="1"/>
          </p:cNvSpPr>
          <p:nvPr>
            <p:ph type="sldNum" idx="10"/>
          </p:nvPr>
        </p:nvSpPr>
        <p:spPr bwMode="auto">
          <a:xfrm>
            <a:off x="7577137" y="6516688"/>
            <a:ext cx="1541463" cy="341312"/>
          </a:xfrm>
          <a:prstGeom prst="rect">
            <a:avLst/>
          </a:prstGeom>
          <a:noFill/>
          <a:ln w="9525" cap="flat">
            <a:solidFill>
              <a:schemeClr val="bg1"/>
            </a:solidFill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buClrTx/>
              <a:buSzPct val="100000"/>
              <a:buFontTx/>
              <a:buNone/>
              <a:defRPr sz="140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 dirty="0" err="1"/>
              <a:t>Trang</a:t>
            </a:r>
            <a:r>
              <a:rPr lang="en-US" dirty="0"/>
              <a:t> </a:t>
            </a:r>
            <a:fld id="{20489E29-5417-46DD-9AFE-B3F931F3718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1424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3" y="274638"/>
            <a:ext cx="2011362" cy="58356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2300" y="274638"/>
            <a:ext cx="5884863" cy="58356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idx="10"/>
          </p:nvPr>
        </p:nvSpPr>
        <p:spPr bwMode="auto">
          <a:xfrm>
            <a:off x="7577137" y="6516688"/>
            <a:ext cx="1541463" cy="341312"/>
          </a:xfrm>
          <a:prstGeom prst="rect">
            <a:avLst/>
          </a:prstGeom>
          <a:noFill/>
          <a:ln w="9525" cap="flat">
            <a:solidFill>
              <a:schemeClr val="bg1"/>
            </a:solidFill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buClrTx/>
              <a:buSzPct val="100000"/>
              <a:buFontTx/>
              <a:buNone/>
              <a:defRPr sz="140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 dirty="0" err="1"/>
              <a:t>Trang</a:t>
            </a:r>
            <a:r>
              <a:rPr lang="en-US" dirty="0"/>
              <a:t> </a:t>
            </a:r>
            <a:fld id="{20489E29-5417-46DD-9AFE-B3F931F3718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7307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Rectangle 7"/>
          <p:cNvSpPr>
            <a:spLocks noGrp="1" noChangeArrowheads="1"/>
          </p:cNvSpPr>
          <p:nvPr>
            <p:ph type="sldNum" idx="10"/>
          </p:nvPr>
        </p:nvSpPr>
        <p:spPr bwMode="auto">
          <a:xfrm>
            <a:off x="7577137" y="6516688"/>
            <a:ext cx="1541463" cy="341312"/>
          </a:xfrm>
          <a:prstGeom prst="rect">
            <a:avLst/>
          </a:prstGeom>
          <a:noFill/>
          <a:ln w="9525" cap="flat">
            <a:solidFill>
              <a:schemeClr val="bg1"/>
            </a:solidFill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buClrTx/>
              <a:buSzPct val="100000"/>
              <a:buFontTx/>
              <a:buNone/>
              <a:defRPr sz="140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 dirty="0" err="1"/>
              <a:t>Trang</a:t>
            </a:r>
            <a:r>
              <a:rPr lang="en-US" dirty="0"/>
              <a:t> </a:t>
            </a:r>
            <a:fld id="{20489E29-5417-46DD-9AFE-B3F931F3718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1977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Rectangle 7"/>
          <p:cNvSpPr>
            <a:spLocks noGrp="1" noChangeArrowheads="1"/>
          </p:cNvSpPr>
          <p:nvPr>
            <p:ph type="sldNum" idx="10"/>
          </p:nvPr>
        </p:nvSpPr>
        <p:spPr bwMode="auto">
          <a:xfrm>
            <a:off x="7577137" y="6516688"/>
            <a:ext cx="1541463" cy="341312"/>
          </a:xfrm>
          <a:prstGeom prst="rect">
            <a:avLst/>
          </a:prstGeom>
          <a:noFill/>
          <a:ln w="9525" cap="flat">
            <a:solidFill>
              <a:schemeClr val="bg1"/>
            </a:solidFill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buClrTx/>
              <a:buSzPct val="100000"/>
              <a:buFontTx/>
              <a:buNone/>
              <a:defRPr sz="140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 dirty="0" err="1"/>
              <a:t>Trang</a:t>
            </a:r>
            <a:r>
              <a:rPr lang="en-US" dirty="0"/>
              <a:t> </a:t>
            </a:r>
            <a:fld id="{20489E29-5417-46DD-9AFE-B3F931F3718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11490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2300" y="1600200"/>
            <a:ext cx="3948113" cy="4510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2813" y="1600200"/>
            <a:ext cx="3948112" cy="4510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Rectangle 7"/>
          <p:cNvSpPr>
            <a:spLocks noGrp="1" noChangeArrowheads="1"/>
          </p:cNvSpPr>
          <p:nvPr>
            <p:ph type="sldNum" idx="10"/>
          </p:nvPr>
        </p:nvSpPr>
        <p:spPr bwMode="auto">
          <a:xfrm>
            <a:off x="7577137" y="6516688"/>
            <a:ext cx="1541463" cy="341312"/>
          </a:xfrm>
          <a:prstGeom prst="rect">
            <a:avLst/>
          </a:prstGeom>
          <a:noFill/>
          <a:ln w="9525" cap="flat">
            <a:solidFill>
              <a:schemeClr val="bg1"/>
            </a:solidFill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buClrTx/>
              <a:buSzPct val="100000"/>
              <a:buFontTx/>
              <a:buNone/>
              <a:defRPr sz="140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 dirty="0" err="1"/>
              <a:t>Trang</a:t>
            </a:r>
            <a:r>
              <a:rPr lang="en-US" dirty="0"/>
              <a:t> </a:t>
            </a:r>
            <a:fld id="{20489E29-5417-46DD-9AFE-B3F931F3718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5544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Rectangle 7"/>
          <p:cNvSpPr>
            <a:spLocks noGrp="1" noChangeArrowheads="1"/>
          </p:cNvSpPr>
          <p:nvPr>
            <p:ph type="sldNum" idx="10"/>
          </p:nvPr>
        </p:nvSpPr>
        <p:spPr bwMode="auto">
          <a:xfrm>
            <a:off x="7577137" y="6516688"/>
            <a:ext cx="1541463" cy="341312"/>
          </a:xfrm>
          <a:prstGeom prst="rect">
            <a:avLst/>
          </a:prstGeom>
          <a:noFill/>
          <a:ln w="9525" cap="flat">
            <a:solidFill>
              <a:schemeClr val="bg1"/>
            </a:solidFill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buClrTx/>
              <a:buSzPct val="100000"/>
              <a:buFontTx/>
              <a:buNone/>
              <a:defRPr sz="140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 dirty="0" err="1"/>
              <a:t>Trang</a:t>
            </a:r>
            <a:r>
              <a:rPr lang="en-US" dirty="0"/>
              <a:t> </a:t>
            </a:r>
            <a:fld id="{20489E29-5417-46DD-9AFE-B3F931F3718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51669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Rectangle 7"/>
          <p:cNvSpPr>
            <a:spLocks noGrp="1" noChangeArrowheads="1"/>
          </p:cNvSpPr>
          <p:nvPr>
            <p:ph type="sldNum" idx="10"/>
          </p:nvPr>
        </p:nvSpPr>
        <p:spPr bwMode="auto">
          <a:xfrm>
            <a:off x="7577137" y="6516688"/>
            <a:ext cx="1541463" cy="341312"/>
          </a:xfrm>
          <a:prstGeom prst="rect">
            <a:avLst/>
          </a:prstGeom>
          <a:noFill/>
          <a:ln w="9525" cap="flat">
            <a:solidFill>
              <a:schemeClr val="bg1"/>
            </a:solidFill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buClrTx/>
              <a:buSzPct val="100000"/>
              <a:buFontTx/>
              <a:buNone/>
              <a:defRPr sz="140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 dirty="0" err="1"/>
              <a:t>Trang</a:t>
            </a:r>
            <a:r>
              <a:rPr lang="en-US" dirty="0"/>
              <a:t> </a:t>
            </a:r>
            <a:fld id="{20489E29-5417-46DD-9AFE-B3F931F3718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84385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idx="10"/>
          </p:nvPr>
        </p:nvSpPr>
        <p:spPr bwMode="auto">
          <a:xfrm>
            <a:off x="7577137" y="6516688"/>
            <a:ext cx="1541463" cy="341312"/>
          </a:xfrm>
          <a:prstGeom prst="rect">
            <a:avLst/>
          </a:prstGeom>
          <a:noFill/>
          <a:ln w="9525" cap="flat">
            <a:solidFill>
              <a:schemeClr val="bg1"/>
            </a:solidFill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buClrTx/>
              <a:buSzPct val="100000"/>
              <a:buFontTx/>
              <a:buNone/>
              <a:defRPr sz="140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 dirty="0" err="1"/>
              <a:t>Trang</a:t>
            </a:r>
            <a:r>
              <a:rPr lang="en-US" dirty="0"/>
              <a:t> </a:t>
            </a:r>
            <a:fld id="{20489E29-5417-46DD-9AFE-B3F931F3718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45902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Rectangle 7"/>
          <p:cNvSpPr>
            <a:spLocks noGrp="1" noChangeArrowheads="1"/>
          </p:cNvSpPr>
          <p:nvPr>
            <p:ph type="sldNum" idx="10"/>
          </p:nvPr>
        </p:nvSpPr>
        <p:spPr bwMode="auto">
          <a:xfrm>
            <a:off x="7577137" y="6516688"/>
            <a:ext cx="1541463" cy="341312"/>
          </a:xfrm>
          <a:prstGeom prst="rect">
            <a:avLst/>
          </a:prstGeom>
          <a:noFill/>
          <a:ln w="9525" cap="flat">
            <a:solidFill>
              <a:schemeClr val="bg1"/>
            </a:solidFill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buClrTx/>
              <a:buSzPct val="100000"/>
              <a:buFontTx/>
              <a:buNone/>
              <a:defRPr sz="140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 dirty="0" err="1"/>
              <a:t>Trang</a:t>
            </a:r>
            <a:r>
              <a:rPr lang="en-US" dirty="0"/>
              <a:t> </a:t>
            </a:r>
            <a:fld id="{20489E29-5417-46DD-9AFE-B3F931F3718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24902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Rectangle 7"/>
          <p:cNvSpPr>
            <a:spLocks noGrp="1" noChangeArrowheads="1"/>
          </p:cNvSpPr>
          <p:nvPr>
            <p:ph type="sldNum" idx="10"/>
          </p:nvPr>
        </p:nvSpPr>
        <p:spPr bwMode="auto">
          <a:xfrm>
            <a:off x="7577137" y="6516688"/>
            <a:ext cx="1541463" cy="341312"/>
          </a:xfrm>
          <a:prstGeom prst="rect">
            <a:avLst/>
          </a:prstGeom>
          <a:noFill/>
          <a:ln w="9525" cap="flat">
            <a:solidFill>
              <a:schemeClr val="bg1"/>
            </a:solidFill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buClrTx/>
              <a:buSzPct val="100000"/>
              <a:buFontTx/>
              <a:buNone/>
              <a:defRPr sz="140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 dirty="0" err="1"/>
              <a:t>Trang</a:t>
            </a:r>
            <a:r>
              <a:rPr lang="en-US" dirty="0"/>
              <a:t> </a:t>
            </a:r>
            <a:fld id="{20489E29-5417-46DD-9AFE-B3F931F3718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82320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2667001" y="-1"/>
            <a:ext cx="6451600" cy="809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78120" tIns="39240" rIns="78120" bIns="3924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2300" y="1143000"/>
            <a:ext cx="8048625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78120" tIns="39240" rIns="78120" bIns="392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idx="4"/>
          </p:nvPr>
        </p:nvSpPr>
        <p:spPr bwMode="auto">
          <a:xfrm>
            <a:off x="7577137" y="6516688"/>
            <a:ext cx="1541463" cy="341312"/>
          </a:xfrm>
          <a:prstGeom prst="rect">
            <a:avLst/>
          </a:prstGeom>
          <a:noFill/>
          <a:ln w="9525" cap="flat">
            <a:solidFill>
              <a:schemeClr val="bg1"/>
            </a:solidFill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buClrTx/>
              <a:buSzPct val="100000"/>
              <a:buFontTx/>
              <a:buNone/>
              <a:defRPr sz="140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 dirty="0" err="1"/>
              <a:t>Trang</a:t>
            </a:r>
            <a:r>
              <a:rPr lang="en-US" dirty="0"/>
              <a:t> </a:t>
            </a:r>
            <a:fld id="{20489E29-5417-46DD-9AFE-B3F931F3718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9" r:id="rId1"/>
    <p:sldLayoutId id="2147484040" r:id="rId2"/>
    <p:sldLayoutId id="2147484041" r:id="rId3"/>
    <p:sldLayoutId id="2147484042" r:id="rId4"/>
    <p:sldLayoutId id="2147484043" r:id="rId5"/>
    <p:sldLayoutId id="2147484044" r:id="rId6"/>
    <p:sldLayoutId id="2147484045" r:id="rId7"/>
    <p:sldLayoutId id="2147484046" r:id="rId8"/>
    <p:sldLayoutId id="2147484047" r:id="rId9"/>
    <p:sldLayoutId id="2147484048" r:id="rId10"/>
    <p:sldLayoutId id="2147484049" r:id="rId11"/>
  </p:sldLayoutIdLst>
  <p:hf hd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500" b="1">
          <a:solidFill>
            <a:srgbClr val="990000"/>
          </a:solidFill>
          <a:latin typeface="Arial" charset="0"/>
          <a:ea typeface="SimSun" charset="-122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500" b="1">
          <a:solidFill>
            <a:srgbClr val="990000"/>
          </a:solidFill>
          <a:latin typeface="Arial" charset="0"/>
          <a:ea typeface="SimSun" charset="-122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500" b="1">
          <a:solidFill>
            <a:srgbClr val="990000"/>
          </a:solidFill>
          <a:latin typeface="Arial" charset="0"/>
          <a:ea typeface="SimSun" charset="-122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500" b="1">
          <a:solidFill>
            <a:srgbClr val="990000"/>
          </a:solidFill>
          <a:latin typeface="Arial" charset="0"/>
          <a:ea typeface="SimSun" charset="-122"/>
        </a:defRPr>
      </a:lvl5pPr>
      <a:lvl6pPr marL="25146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500" b="1">
          <a:solidFill>
            <a:srgbClr val="990000"/>
          </a:solidFill>
          <a:latin typeface="Arial" charset="0"/>
          <a:ea typeface="SimSun" charset="-122"/>
        </a:defRPr>
      </a:lvl6pPr>
      <a:lvl7pPr marL="29718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500" b="1">
          <a:solidFill>
            <a:srgbClr val="990000"/>
          </a:solidFill>
          <a:latin typeface="Arial" charset="0"/>
          <a:ea typeface="SimSun" charset="-122"/>
        </a:defRPr>
      </a:lvl7pPr>
      <a:lvl8pPr marL="34290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500" b="1">
          <a:solidFill>
            <a:srgbClr val="990000"/>
          </a:solidFill>
          <a:latin typeface="Arial" charset="0"/>
          <a:ea typeface="SimSun" charset="-122"/>
        </a:defRPr>
      </a:lvl8pPr>
      <a:lvl9pPr marL="38862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500" b="1">
          <a:solidFill>
            <a:srgbClr val="990000"/>
          </a:solidFill>
          <a:latin typeface="Arial" charset="0"/>
          <a:ea typeface="SimSun" charset="-122"/>
        </a:defRPr>
      </a:lvl9pPr>
    </p:titleStyle>
    <p:bodyStyle>
      <a:lvl1pPr marL="342900" indent="-342900" algn="l" defTabSz="457200" rtl="0" eaLnBrk="0" fontAlgn="base" hangingPunct="0">
        <a:lnSpc>
          <a:spcPct val="14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Char char="•"/>
        <a:defRPr sz="1900" b="1">
          <a:solidFill>
            <a:schemeClr val="accent6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lnSpc>
          <a:spcPct val="14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Char char="–"/>
        <a:defRPr sz="1900">
          <a:solidFill>
            <a:schemeClr val="accent6"/>
          </a:solidFill>
          <a:latin typeface="+mn-lt"/>
          <a:ea typeface="+mn-ea"/>
        </a:defRPr>
      </a:lvl2pPr>
      <a:lvl3pPr marL="1143000" indent="-228600" algn="l" defTabSz="457200" rtl="0" eaLnBrk="0" fontAlgn="base" hangingPunct="0">
        <a:lnSpc>
          <a:spcPct val="14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Char char="•"/>
        <a:defRPr sz="1900">
          <a:solidFill>
            <a:schemeClr val="accent6"/>
          </a:solidFill>
          <a:latin typeface="+mn-lt"/>
          <a:ea typeface="+mn-ea"/>
        </a:defRPr>
      </a:lvl3pPr>
      <a:lvl4pPr marL="1600200" indent="-228600" algn="l" defTabSz="457200" rtl="0" eaLnBrk="0" fontAlgn="base" hangingPunct="0">
        <a:lnSpc>
          <a:spcPct val="14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Char char="–"/>
        <a:defRPr sz="1900">
          <a:solidFill>
            <a:schemeClr val="accent6"/>
          </a:solidFill>
          <a:latin typeface="+mn-lt"/>
          <a:ea typeface="+mn-ea"/>
        </a:defRPr>
      </a:lvl4pPr>
      <a:lvl5pPr marL="2057400" indent="-228600" algn="l" defTabSz="457200" rtl="0" eaLnBrk="0" fontAlgn="base" hangingPunct="0">
        <a:lnSpc>
          <a:spcPct val="14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Char char="»"/>
        <a:defRPr sz="1900">
          <a:solidFill>
            <a:schemeClr val="accent6"/>
          </a:solidFill>
          <a:latin typeface="+mn-lt"/>
          <a:ea typeface="+mn-ea"/>
        </a:defRPr>
      </a:lvl5pPr>
      <a:lvl6pPr marL="2514600" indent="-228600" algn="l" defTabSz="457200" rtl="0" eaLnBrk="0" fontAlgn="base" hangingPunct="0">
        <a:lnSpc>
          <a:spcPct val="14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900">
          <a:solidFill>
            <a:srgbClr val="000000"/>
          </a:solidFill>
          <a:latin typeface="+mn-lt"/>
          <a:ea typeface="+mn-ea"/>
        </a:defRPr>
      </a:lvl6pPr>
      <a:lvl7pPr marL="2971800" indent="-228600" algn="l" defTabSz="457200" rtl="0" eaLnBrk="0" fontAlgn="base" hangingPunct="0">
        <a:lnSpc>
          <a:spcPct val="14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900">
          <a:solidFill>
            <a:srgbClr val="000000"/>
          </a:solidFill>
          <a:latin typeface="+mn-lt"/>
          <a:ea typeface="+mn-ea"/>
        </a:defRPr>
      </a:lvl7pPr>
      <a:lvl8pPr marL="3429000" indent="-228600" algn="l" defTabSz="457200" rtl="0" eaLnBrk="0" fontAlgn="base" hangingPunct="0">
        <a:lnSpc>
          <a:spcPct val="14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900">
          <a:solidFill>
            <a:srgbClr val="000000"/>
          </a:solidFill>
          <a:latin typeface="+mn-lt"/>
          <a:ea typeface="+mn-ea"/>
        </a:defRPr>
      </a:lvl8pPr>
      <a:lvl9pPr marL="3886200" indent="-228600" algn="l" defTabSz="457200" rtl="0" eaLnBrk="0" fontAlgn="base" hangingPunct="0">
        <a:lnSpc>
          <a:spcPct val="14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9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/>
          </a:p>
        </p:txBody>
      </p:sp>
      <p:sp>
        <p:nvSpPr>
          <p:cNvPr id="15363" name="Rectangle 2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sz="1400" i="1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Hà </a:t>
            </a:r>
            <a:r>
              <a:rPr lang="en-US" sz="1400" i="1" dirty="0" err="1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Nội</a:t>
            </a:r>
            <a:r>
              <a:rPr lang="en-US" sz="1400" i="1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, </a:t>
            </a:r>
            <a:r>
              <a:rPr lang="en-US" sz="1400" i="1" dirty="0" err="1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Tháng</a:t>
            </a:r>
            <a:r>
              <a:rPr lang="en-US" sz="1400" i="1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 06/2017</a:t>
            </a:r>
          </a:p>
        </p:txBody>
      </p:sp>
      <p:pic>
        <p:nvPicPr>
          <p:cNvPr id="1536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86200"/>
            <a:ext cx="9144000" cy="2285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5365" name="Text Box 4"/>
          <p:cNvSpPr txBox="1">
            <a:spLocks noChangeArrowheads="1"/>
          </p:cNvSpPr>
          <p:nvPr/>
        </p:nvSpPr>
        <p:spPr bwMode="auto">
          <a:xfrm>
            <a:off x="2843213" y="0"/>
            <a:ext cx="59055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/>
          </a:p>
        </p:txBody>
      </p:sp>
      <p:sp>
        <p:nvSpPr>
          <p:cNvPr id="15366" name="Text Box 5"/>
          <p:cNvSpPr txBox="1">
            <a:spLocks noChangeArrowheads="1"/>
          </p:cNvSpPr>
          <p:nvPr/>
        </p:nvSpPr>
        <p:spPr bwMode="auto">
          <a:xfrm>
            <a:off x="2514600" y="0"/>
            <a:ext cx="6705600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>
              <a:lnSpc>
                <a:spcPct val="140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900" b="1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lnSpc>
                <a:spcPct val="140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9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lnSpc>
                <a:spcPct val="140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9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lnSpc>
                <a:spcPct val="140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9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lnSpc>
                <a:spcPct val="140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9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9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9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9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9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buClrTx/>
              <a:buFontTx/>
              <a:buNone/>
            </a:pPr>
            <a:r>
              <a:rPr lang="en-US" sz="2000" b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Microsoft YaHei" panose="020B0503020204020204" pitchFamily="34" charset="-122"/>
                <a:cs typeface="Times New Roman" pitchFamily="18" charset="0"/>
              </a:rPr>
              <a:t>TẬP ĐOÀN BƯU CHÍNH VIỄN THÔNG VIỆT NAM</a:t>
            </a:r>
          </a:p>
        </p:txBody>
      </p:sp>
      <p:pic>
        <p:nvPicPr>
          <p:cNvPr id="15367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3627763"/>
            <a:ext cx="3048000" cy="30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5369" name="TextBox 1"/>
          <p:cNvSpPr txBox="1">
            <a:spLocks noChangeArrowheads="1"/>
          </p:cNvSpPr>
          <p:nvPr/>
        </p:nvSpPr>
        <p:spPr bwMode="auto">
          <a:xfrm>
            <a:off x="812800" y="1492985"/>
            <a:ext cx="7874000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ts val="6000"/>
              </a:lnSpc>
            </a:pPr>
            <a:r>
              <a:rPr lang="en-US" sz="3000" b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Tập</a:t>
            </a:r>
            <a:r>
              <a:rPr lang="en-US" sz="3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3000" b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huấn</a:t>
            </a:r>
            <a:r>
              <a:rPr lang="en-US" sz="3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3000" b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triển</a:t>
            </a:r>
            <a:r>
              <a:rPr lang="en-US" sz="3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3000" b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khai</a:t>
            </a:r>
            <a:r>
              <a:rPr lang="en-US" sz="3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3000" b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ứng</a:t>
            </a:r>
            <a:r>
              <a:rPr lang="en-US" sz="3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3000" b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dụng</a:t>
            </a:r>
            <a:endParaRPr lang="en-US" sz="30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lnSpc>
                <a:spcPts val="6000"/>
              </a:lnSpc>
            </a:pPr>
            <a:r>
              <a:rPr lang="en-US" sz="3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GATEWAY</a:t>
            </a:r>
            <a:endParaRPr lang="vi-VN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>
          <a:xfrm>
            <a:off x="7575550" y="6400800"/>
            <a:ext cx="1541463" cy="417512"/>
          </a:xfrm>
        </p:spPr>
        <p:txBody>
          <a:bodyPr/>
          <a:lstStyle/>
          <a:p>
            <a:pPr algn="r">
              <a:defRPr/>
            </a:pPr>
            <a:r>
              <a:rPr lang="en-US" sz="1200" dirty="0">
                <a:latin typeface="+mj-lt"/>
              </a:rPr>
              <a:t>Trang </a:t>
            </a:r>
            <a:fld id="{0BF48163-BAD1-4B86-97D0-48C201228A00}" type="slidenum">
              <a:rPr lang="en-US" sz="1200" smtClean="0">
                <a:latin typeface="+mj-lt"/>
              </a:rPr>
              <a:pPr algn="r">
                <a:defRPr/>
              </a:pPr>
              <a:t>1</a:t>
            </a:fld>
            <a:endParaRPr lang="en-US" sz="1200" dirty="0">
              <a:latin typeface="+mj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CÀI</a:t>
            </a:r>
            <a:r>
              <a:rPr lang="en-US" dirty="0"/>
              <a:t> </a:t>
            </a:r>
            <a:r>
              <a:rPr lang="en-US" dirty="0" err="1"/>
              <a:t>ĐẶT</a:t>
            </a:r>
            <a:r>
              <a:rPr lang="en-US" dirty="0"/>
              <a:t> </a:t>
            </a:r>
            <a:r>
              <a:rPr lang="en-US" dirty="0" err="1"/>
              <a:t>ỨNG</a:t>
            </a:r>
            <a:r>
              <a:rPr lang="en-US" dirty="0"/>
              <a:t> </a:t>
            </a:r>
            <a:r>
              <a:rPr lang="en-US" dirty="0" err="1"/>
              <a:t>DỤNG</a:t>
            </a:r>
            <a:r>
              <a:rPr lang="en-US" dirty="0"/>
              <a:t> GATEWAY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vi-VN" dirty="0"/>
              <a:t>Căn cứ thực tế triển khai phần mềm khám chữa bệnh (KCB) tại các Cơ sở y tế (CSYT), chia các CSYT ra làm 3 loại dưới đây:</a:t>
            </a:r>
          </a:p>
          <a:p>
            <a:endParaRPr lang="vi-VN" dirty="0"/>
          </a:p>
          <a:p>
            <a:pPr lvl="1"/>
            <a:r>
              <a:rPr lang="vi-VN" dirty="0"/>
              <a:t>CSYT hoàn toàn sử dụng chương trình VAS để đẩy hồ sơ lên Cổng giám định BHYT</a:t>
            </a:r>
          </a:p>
          <a:p>
            <a:endParaRPr lang="vi-VN" dirty="0"/>
          </a:p>
          <a:p>
            <a:pPr lvl="1"/>
            <a:r>
              <a:rPr lang="vi-VN" dirty="0"/>
              <a:t>CSYT sử dụng chương trình HIS của VNPT để đẩy hồ sơ lên hai Cổng dữ liệu y tế và Cổng giám định BHYT</a:t>
            </a:r>
          </a:p>
          <a:p>
            <a:endParaRPr lang="vi-VN" dirty="0"/>
          </a:p>
          <a:p>
            <a:pPr lvl="1"/>
            <a:r>
              <a:rPr lang="vi-VN" dirty="0"/>
              <a:t>CSYT sử dụng chương trình HIS không phải của VNPT để đẩy hồ sơ lên Cổng giám định BHYT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Trang </a:t>
            </a:r>
            <a:fld id="{20489E29-5417-46DD-9AFE-B3F931F37188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45007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 txBox="1">
            <a:spLocks/>
          </p:cNvSpPr>
          <p:nvPr/>
        </p:nvSpPr>
        <p:spPr bwMode="auto">
          <a:xfrm>
            <a:off x="7575550" y="6507371"/>
            <a:ext cx="1541463" cy="345051"/>
          </a:xfrm>
          <a:prstGeom prst="rect">
            <a:avLst/>
          </a:prstGeom>
          <a:noFill/>
          <a:ln w="9525" cap="flat">
            <a:solidFill>
              <a:schemeClr val="bg1"/>
            </a:solidFill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defTabSz="457200" rtl="0" eaLnBrk="0" fontAlgn="base" hangingPunct="0"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defRPr sz="1400" kern="120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SimSun" panose="02010600030101010101" pitchFamily="2" charset="-122"/>
                <a:cs typeface="Times New Roman" pitchFamily="18" charset="0"/>
              </a:defRPr>
            </a:lvl1pPr>
            <a:lvl2pPr marL="742950" indent="-28575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  <a:cs typeface="+mn-cs"/>
              </a:defRPr>
            </a:lvl9pPr>
          </a:lstStyle>
          <a:p>
            <a:pPr>
              <a:defRPr/>
            </a:pPr>
            <a:r>
              <a:rPr lang="en-US" dirty="0"/>
              <a:t>Trang </a:t>
            </a:r>
            <a:fld id="{0BF48163-BAD1-4B86-97D0-48C201228A00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CÀI</a:t>
            </a:r>
            <a:r>
              <a:rPr lang="en-US" dirty="0"/>
              <a:t> </a:t>
            </a:r>
            <a:r>
              <a:rPr lang="en-US" dirty="0" err="1"/>
              <a:t>ĐẶT</a:t>
            </a:r>
            <a:r>
              <a:rPr lang="en-US" dirty="0"/>
              <a:t> </a:t>
            </a:r>
            <a:r>
              <a:rPr lang="en-US" dirty="0" err="1"/>
              <a:t>ỨNG</a:t>
            </a:r>
            <a:r>
              <a:rPr lang="en-US" dirty="0"/>
              <a:t> </a:t>
            </a:r>
            <a:r>
              <a:rPr lang="en-US" dirty="0" err="1"/>
              <a:t>DỤNG</a:t>
            </a:r>
            <a:r>
              <a:rPr lang="en-US" dirty="0"/>
              <a:t> GATEWAY</a:t>
            </a:r>
          </a:p>
        </p:txBody>
      </p:sp>
      <p:sp>
        <p:nvSpPr>
          <p:cNvPr id="6" name="Rectangle 5"/>
          <p:cNvSpPr/>
          <p:nvPr/>
        </p:nvSpPr>
        <p:spPr>
          <a:xfrm>
            <a:off x="990600" y="1295400"/>
            <a:ext cx="7467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FFCC00"/>
              </a:buClr>
              <a:buSzPct val="80000"/>
            </a:pPr>
            <a:r>
              <a:rPr lang="en-US" b="1" dirty="0">
                <a:solidFill>
                  <a:srgbClr val="FF0000"/>
                </a:solidFill>
              </a:rPr>
              <a:t>1</a:t>
            </a:r>
            <a:r>
              <a:rPr lang="en-US" dirty="0">
                <a:solidFill>
                  <a:schemeClr val="accent2"/>
                </a:solidFill>
              </a:rPr>
              <a:t>. </a:t>
            </a:r>
            <a:r>
              <a:rPr lang="en-US" dirty="0">
                <a:solidFill>
                  <a:srgbClr val="0070C0"/>
                </a:solidFill>
              </a:rPr>
              <a:t>Cài </a:t>
            </a:r>
            <a:r>
              <a:rPr lang="en-US" dirty="0" err="1">
                <a:solidFill>
                  <a:srgbClr val="0070C0"/>
                </a:solidFill>
              </a:rPr>
              <a:t>đặt</a:t>
            </a:r>
            <a:r>
              <a:rPr lang="en-US" dirty="0">
                <a:solidFill>
                  <a:srgbClr val="0070C0"/>
                </a:solidFill>
              </a:rPr>
              <a:t> Gateway </a:t>
            </a:r>
            <a:r>
              <a:rPr lang="en-US" dirty="0" err="1">
                <a:solidFill>
                  <a:srgbClr val="0070C0"/>
                </a:solidFill>
              </a:rPr>
              <a:t>đối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với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dirty="0">
                <a:solidFill>
                  <a:srgbClr val="0070C0"/>
                </a:solidFill>
              </a:rPr>
              <a:t>CSYT </a:t>
            </a:r>
            <a:r>
              <a:rPr lang="en-US" dirty="0" err="1">
                <a:solidFill>
                  <a:srgbClr val="0070C0"/>
                </a:solidFill>
              </a:rPr>
              <a:t>hoàn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toàn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sử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dụng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chương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trình</a:t>
            </a:r>
            <a:r>
              <a:rPr lang="en-US" dirty="0">
                <a:solidFill>
                  <a:srgbClr val="0070C0"/>
                </a:solidFill>
              </a:rPr>
              <a:t> VAS </a:t>
            </a:r>
            <a:r>
              <a:rPr lang="en-US" dirty="0" err="1">
                <a:solidFill>
                  <a:srgbClr val="0070C0"/>
                </a:solidFill>
              </a:rPr>
              <a:t>để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đẩy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hồ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sơ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lên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Cổng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giám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định</a:t>
            </a:r>
            <a:r>
              <a:rPr lang="en-US" dirty="0">
                <a:solidFill>
                  <a:srgbClr val="0070C0"/>
                </a:solidFill>
              </a:rPr>
              <a:t> BHYT</a:t>
            </a:r>
            <a:endParaRPr lang="en-CA" altLang="en-US" b="1" dirty="0">
              <a:solidFill>
                <a:srgbClr val="0070C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90600" y="5401270"/>
            <a:ext cx="7467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rgbClr val="FFCC00"/>
              </a:buClr>
              <a:buSzPct val="80000"/>
              <a:buFont typeface="Wingdings" panose="05000000000000000000" pitchFamily="2" charset="2"/>
              <a:buChar char="Ø"/>
            </a:pPr>
            <a:r>
              <a:rPr lang="en-US" dirty="0" err="1">
                <a:solidFill>
                  <a:srgbClr val="0070C0"/>
                </a:solidFill>
              </a:rPr>
              <a:t>Thông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thường</a:t>
            </a:r>
            <a:r>
              <a:rPr lang="en-US" dirty="0">
                <a:solidFill>
                  <a:srgbClr val="0070C0"/>
                </a:solidFill>
              </a:rPr>
              <a:t> các </a:t>
            </a:r>
            <a:r>
              <a:rPr lang="en-US" dirty="0" err="1">
                <a:solidFill>
                  <a:srgbClr val="0070C0"/>
                </a:solidFill>
              </a:rPr>
              <a:t>hồ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sơ</a:t>
            </a:r>
            <a:r>
              <a:rPr lang="en-US" dirty="0">
                <a:solidFill>
                  <a:srgbClr val="0070C0"/>
                </a:solidFill>
              </a:rPr>
              <a:t> VAS </a:t>
            </a:r>
            <a:r>
              <a:rPr lang="en-US" dirty="0" err="1">
                <a:solidFill>
                  <a:srgbClr val="0070C0"/>
                </a:solidFill>
              </a:rPr>
              <a:t>đẩy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thành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công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sẽ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được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lưu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trữ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trên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cấu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trúc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thư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mục</a:t>
            </a:r>
            <a:r>
              <a:rPr lang="en-US" dirty="0">
                <a:solidFill>
                  <a:srgbClr val="0070C0"/>
                </a:solidFill>
              </a:rPr>
              <a:t> D:\Teca\VAS\KetQua\tiếp </a:t>
            </a:r>
            <a:r>
              <a:rPr lang="en-US" dirty="0" err="1">
                <a:solidFill>
                  <a:srgbClr val="0070C0"/>
                </a:solidFill>
              </a:rPr>
              <a:t>nhận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thành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công</a:t>
            </a:r>
            <a:r>
              <a:rPr lang="en-US" dirty="0">
                <a:solidFill>
                  <a:srgbClr val="0070C0"/>
                </a:solidFill>
              </a:rPr>
              <a:t>, Gateway </a:t>
            </a:r>
            <a:r>
              <a:rPr lang="en-US" dirty="0" err="1">
                <a:solidFill>
                  <a:srgbClr val="0070C0"/>
                </a:solidFill>
              </a:rPr>
              <a:t>sẽ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trỏ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vào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thư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mục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này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để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tự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động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lấy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hồ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sơ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đẩy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lên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Cổng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dữ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liệu</a:t>
            </a:r>
            <a:r>
              <a:rPr lang="en-US" dirty="0">
                <a:solidFill>
                  <a:srgbClr val="0070C0"/>
                </a:solidFill>
              </a:rPr>
              <a:t> y </a:t>
            </a:r>
            <a:r>
              <a:rPr lang="en-US" dirty="0" err="1">
                <a:solidFill>
                  <a:srgbClr val="0070C0"/>
                </a:solidFill>
              </a:rPr>
              <a:t>tế</a:t>
            </a:r>
            <a:endParaRPr lang="en-CA" altLang="en-US" b="1" dirty="0">
              <a:solidFill>
                <a:srgbClr val="0070C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314" y="2524210"/>
            <a:ext cx="628571" cy="67619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3066" y="2572201"/>
            <a:ext cx="1101855" cy="57812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00800" y="2486076"/>
            <a:ext cx="2057400" cy="74729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00200" y="2590800"/>
            <a:ext cx="479612" cy="54217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39292" y="4280009"/>
            <a:ext cx="561848" cy="574836"/>
          </a:xfrm>
          <a:prstGeom prst="rect">
            <a:avLst/>
          </a:prstGeom>
          <a:solidFill>
            <a:schemeClr val="accent3">
              <a:lumMod val="65000"/>
            </a:schemeClr>
          </a:solidFill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95800" y="4158345"/>
            <a:ext cx="1019048" cy="80952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00800" y="4284618"/>
            <a:ext cx="2133333" cy="561905"/>
          </a:xfrm>
          <a:prstGeom prst="rect">
            <a:avLst/>
          </a:prstGeom>
        </p:spPr>
      </p:pic>
      <p:cxnSp>
        <p:nvCxnSpPr>
          <p:cNvPr id="15" name="Elbow Connector 14"/>
          <p:cNvCxnSpPr>
            <a:stCxn id="8" idx="3"/>
            <a:endCxn id="11" idx="1"/>
          </p:cNvCxnSpPr>
          <p:nvPr/>
        </p:nvCxnSpPr>
        <p:spPr bwMode="auto">
          <a:xfrm flipV="1">
            <a:off x="1304884" y="2861885"/>
            <a:ext cx="274320" cy="0"/>
          </a:xfrm>
          <a:prstGeom prst="bentConnector3">
            <a:avLst/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Elbow Connector 15"/>
          <p:cNvCxnSpPr>
            <a:stCxn id="11" idx="3"/>
            <a:endCxn id="9" idx="1"/>
          </p:cNvCxnSpPr>
          <p:nvPr/>
        </p:nvCxnSpPr>
        <p:spPr bwMode="auto">
          <a:xfrm flipV="1">
            <a:off x="2079812" y="2861264"/>
            <a:ext cx="683254" cy="621"/>
          </a:xfrm>
          <a:prstGeom prst="bentConnector3">
            <a:avLst>
              <a:gd name="adj1" fmla="val 50000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542025" y="2753188"/>
            <a:ext cx="109677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err="1">
                <a:solidFill>
                  <a:srgbClr val="0070C0"/>
                </a:solidFill>
              </a:rPr>
              <a:t>Đẩy</a:t>
            </a:r>
            <a:r>
              <a:rPr lang="en-US" sz="800" dirty="0">
                <a:solidFill>
                  <a:srgbClr val="0070C0"/>
                </a:solidFill>
              </a:rPr>
              <a:t> </a:t>
            </a:r>
            <a:r>
              <a:rPr lang="en-US" sz="800" dirty="0" err="1">
                <a:solidFill>
                  <a:srgbClr val="0070C0"/>
                </a:solidFill>
              </a:rPr>
              <a:t>cổng</a:t>
            </a:r>
            <a:r>
              <a:rPr lang="en-US" sz="800" dirty="0">
                <a:solidFill>
                  <a:srgbClr val="0070C0"/>
                </a:solidFill>
              </a:rPr>
              <a:t> </a:t>
            </a:r>
            <a:r>
              <a:rPr lang="en-US" sz="800" dirty="0" err="1">
                <a:solidFill>
                  <a:srgbClr val="0070C0"/>
                </a:solidFill>
              </a:rPr>
              <a:t>giám</a:t>
            </a:r>
            <a:r>
              <a:rPr lang="en-US" sz="800" dirty="0">
                <a:solidFill>
                  <a:srgbClr val="0070C0"/>
                </a:solidFill>
              </a:rPr>
              <a:t> </a:t>
            </a:r>
            <a:r>
              <a:rPr lang="en-US" sz="800" dirty="0" err="1">
                <a:solidFill>
                  <a:srgbClr val="0070C0"/>
                </a:solidFill>
              </a:rPr>
              <a:t>định</a:t>
            </a:r>
            <a:endParaRPr lang="en-US" sz="800" dirty="0">
              <a:solidFill>
                <a:srgbClr val="0070C0"/>
              </a:solidFill>
            </a:endParaRPr>
          </a:p>
        </p:txBody>
      </p:sp>
      <p:cxnSp>
        <p:nvCxnSpPr>
          <p:cNvPr id="18" name="Elbow Connector 17"/>
          <p:cNvCxnSpPr>
            <a:stCxn id="9" idx="3"/>
            <a:endCxn id="17" idx="1"/>
          </p:cNvCxnSpPr>
          <p:nvPr/>
        </p:nvCxnSpPr>
        <p:spPr bwMode="auto">
          <a:xfrm flipV="1">
            <a:off x="3864921" y="2860910"/>
            <a:ext cx="677104" cy="354"/>
          </a:xfrm>
          <a:prstGeom prst="bentConnector3">
            <a:avLst>
              <a:gd name="adj1" fmla="val 50000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Elbow Connector 18"/>
          <p:cNvCxnSpPr>
            <a:stCxn id="17" idx="3"/>
            <a:endCxn id="10" idx="1"/>
          </p:cNvCxnSpPr>
          <p:nvPr/>
        </p:nvCxnSpPr>
        <p:spPr bwMode="auto">
          <a:xfrm flipV="1">
            <a:off x="5638800" y="2859725"/>
            <a:ext cx="762000" cy="1185"/>
          </a:xfrm>
          <a:prstGeom prst="bentConnector3">
            <a:avLst>
              <a:gd name="adj1" fmla="val 50000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097230" y="3660271"/>
            <a:ext cx="243608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rgbClr val="0070C0"/>
                </a:solidFill>
              </a:rPr>
              <a:t>File </a:t>
            </a:r>
            <a:r>
              <a:rPr lang="en-US" sz="800" dirty="0" err="1">
                <a:solidFill>
                  <a:srgbClr val="0070C0"/>
                </a:solidFill>
              </a:rPr>
              <a:t>lưu</a:t>
            </a:r>
            <a:r>
              <a:rPr lang="en-US" sz="800" dirty="0">
                <a:solidFill>
                  <a:srgbClr val="0070C0"/>
                </a:solidFill>
              </a:rPr>
              <a:t> </a:t>
            </a:r>
            <a:r>
              <a:rPr lang="en-US" sz="800" dirty="0" err="1">
                <a:solidFill>
                  <a:srgbClr val="0070C0"/>
                </a:solidFill>
              </a:rPr>
              <a:t>trữ</a:t>
            </a:r>
            <a:r>
              <a:rPr lang="en-US" sz="800" dirty="0">
                <a:solidFill>
                  <a:srgbClr val="0070C0"/>
                </a:solidFill>
              </a:rPr>
              <a:t> </a:t>
            </a:r>
            <a:r>
              <a:rPr lang="en-US" sz="800" dirty="0" err="1">
                <a:solidFill>
                  <a:srgbClr val="0070C0"/>
                </a:solidFill>
              </a:rPr>
              <a:t>khi</a:t>
            </a:r>
            <a:r>
              <a:rPr lang="en-US" sz="800" dirty="0">
                <a:solidFill>
                  <a:srgbClr val="0070C0"/>
                </a:solidFill>
              </a:rPr>
              <a:t> </a:t>
            </a:r>
            <a:r>
              <a:rPr lang="en-US" sz="800" dirty="0" err="1">
                <a:solidFill>
                  <a:srgbClr val="0070C0"/>
                </a:solidFill>
              </a:rPr>
              <a:t>đẩy</a:t>
            </a:r>
            <a:r>
              <a:rPr lang="en-US" sz="800" dirty="0">
                <a:solidFill>
                  <a:srgbClr val="0070C0"/>
                </a:solidFill>
              </a:rPr>
              <a:t> </a:t>
            </a:r>
            <a:r>
              <a:rPr lang="en-US" sz="800" dirty="0" err="1">
                <a:solidFill>
                  <a:srgbClr val="0070C0"/>
                </a:solidFill>
              </a:rPr>
              <a:t>cổng</a:t>
            </a:r>
            <a:r>
              <a:rPr lang="en-US" sz="800" dirty="0">
                <a:solidFill>
                  <a:srgbClr val="0070C0"/>
                </a:solidFill>
              </a:rPr>
              <a:t> </a:t>
            </a:r>
            <a:r>
              <a:rPr lang="en-US" sz="800" dirty="0" err="1">
                <a:solidFill>
                  <a:srgbClr val="0070C0"/>
                </a:solidFill>
              </a:rPr>
              <a:t>giám</a:t>
            </a:r>
            <a:r>
              <a:rPr lang="en-US" sz="800" dirty="0">
                <a:solidFill>
                  <a:srgbClr val="0070C0"/>
                </a:solidFill>
              </a:rPr>
              <a:t> </a:t>
            </a:r>
            <a:r>
              <a:rPr lang="en-US" sz="800" dirty="0" err="1">
                <a:solidFill>
                  <a:srgbClr val="0070C0"/>
                </a:solidFill>
              </a:rPr>
              <a:t>định</a:t>
            </a:r>
            <a:r>
              <a:rPr lang="en-US" sz="800" dirty="0">
                <a:solidFill>
                  <a:srgbClr val="0070C0"/>
                </a:solidFill>
              </a:rPr>
              <a:t> </a:t>
            </a:r>
            <a:r>
              <a:rPr lang="en-US" sz="800" dirty="0" err="1">
                <a:solidFill>
                  <a:srgbClr val="0070C0"/>
                </a:solidFill>
              </a:rPr>
              <a:t>thành</a:t>
            </a:r>
            <a:r>
              <a:rPr lang="en-US" sz="800" dirty="0">
                <a:solidFill>
                  <a:srgbClr val="0070C0"/>
                </a:solidFill>
              </a:rPr>
              <a:t> </a:t>
            </a:r>
            <a:r>
              <a:rPr lang="en-US" sz="800" dirty="0" err="1">
                <a:solidFill>
                  <a:srgbClr val="0070C0"/>
                </a:solidFill>
              </a:rPr>
              <a:t>công</a:t>
            </a:r>
            <a:endParaRPr lang="en-US" sz="800" dirty="0">
              <a:solidFill>
                <a:srgbClr val="0070C0"/>
              </a:solidFill>
            </a:endParaRPr>
          </a:p>
        </p:txBody>
      </p:sp>
      <p:cxnSp>
        <p:nvCxnSpPr>
          <p:cNvPr id="21" name="Elbow Connector 20"/>
          <p:cNvCxnSpPr>
            <a:stCxn id="9" idx="2"/>
            <a:endCxn id="20" idx="0"/>
          </p:cNvCxnSpPr>
          <p:nvPr/>
        </p:nvCxnSpPr>
        <p:spPr bwMode="auto">
          <a:xfrm rot="16200000" flipH="1">
            <a:off x="3059661" y="3404659"/>
            <a:ext cx="509944" cy="1279"/>
          </a:xfrm>
          <a:prstGeom prst="bentConnector3">
            <a:avLst>
              <a:gd name="adj1" fmla="val 50000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Elbow Connector 21"/>
          <p:cNvCxnSpPr>
            <a:stCxn id="20" idx="2"/>
            <a:endCxn id="12" idx="0"/>
          </p:cNvCxnSpPr>
          <p:nvPr/>
        </p:nvCxnSpPr>
        <p:spPr bwMode="auto">
          <a:xfrm rot="16200000" flipH="1">
            <a:off x="3115597" y="4075390"/>
            <a:ext cx="404294" cy="4943"/>
          </a:xfrm>
          <a:prstGeom prst="bentConnector3">
            <a:avLst/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Elbow Connector 22"/>
          <p:cNvCxnSpPr>
            <a:stCxn id="12" idx="3"/>
            <a:endCxn id="13" idx="1"/>
          </p:cNvCxnSpPr>
          <p:nvPr/>
        </p:nvCxnSpPr>
        <p:spPr bwMode="auto">
          <a:xfrm flipV="1">
            <a:off x="3601140" y="4563107"/>
            <a:ext cx="894660" cy="4320"/>
          </a:xfrm>
          <a:prstGeom prst="bentConnector3">
            <a:avLst>
              <a:gd name="adj1" fmla="val 50000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Elbow Connector 23"/>
          <p:cNvCxnSpPr>
            <a:stCxn id="13" idx="3"/>
            <a:endCxn id="14" idx="1"/>
          </p:cNvCxnSpPr>
          <p:nvPr/>
        </p:nvCxnSpPr>
        <p:spPr bwMode="auto">
          <a:xfrm>
            <a:off x="5514848" y="4563107"/>
            <a:ext cx="885952" cy="2464"/>
          </a:xfrm>
          <a:prstGeom prst="bentConnector3">
            <a:avLst>
              <a:gd name="adj1" fmla="val 50000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990598" y="5449669"/>
            <a:ext cx="74676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rgbClr val="FFCC00"/>
              </a:buClr>
              <a:buSzPct val="80000"/>
              <a:buFont typeface="Wingdings" panose="05000000000000000000" pitchFamily="2" charset="2"/>
              <a:buChar char="Ø"/>
            </a:pPr>
            <a:r>
              <a:rPr lang="en-US" altLang="en-US" dirty="0" err="1">
                <a:solidFill>
                  <a:srgbClr val="0070C0"/>
                </a:solidFill>
              </a:rPr>
              <a:t>Việc</a:t>
            </a:r>
            <a:r>
              <a:rPr lang="en-US" altLang="en-US" dirty="0">
                <a:solidFill>
                  <a:srgbClr val="0070C0"/>
                </a:solidFill>
              </a:rPr>
              <a:t> </a:t>
            </a:r>
            <a:r>
              <a:rPr lang="en-US" altLang="en-US" dirty="0" err="1">
                <a:solidFill>
                  <a:srgbClr val="0070C0"/>
                </a:solidFill>
              </a:rPr>
              <a:t>cấu</a:t>
            </a:r>
            <a:r>
              <a:rPr lang="en-US" altLang="en-US" dirty="0">
                <a:solidFill>
                  <a:srgbClr val="0070C0"/>
                </a:solidFill>
              </a:rPr>
              <a:t> </a:t>
            </a:r>
            <a:r>
              <a:rPr lang="en-US" altLang="en-US" dirty="0" err="1">
                <a:solidFill>
                  <a:srgbClr val="0070C0"/>
                </a:solidFill>
              </a:rPr>
              <a:t>hình</a:t>
            </a:r>
            <a:r>
              <a:rPr lang="en-US" altLang="en-US" dirty="0">
                <a:solidFill>
                  <a:srgbClr val="0070C0"/>
                </a:solidFill>
              </a:rPr>
              <a:t> </a:t>
            </a:r>
            <a:r>
              <a:rPr lang="en-US" altLang="en-US" dirty="0" err="1">
                <a:solidFill>
                  <a:srgbClr val="0070C0"/>
                </a:solidFill>
              </a:rPr>
              <a:t>này</a:t>
            </a:r>
            <a:r>
              <a:rPr lang="en-US" altLang="en-US" dirty="0">
                <a:solidFill>
                  <a:srgbClr val="0070C0"/>
                </a:solidFill>
              </a:rPr>
              <a:t> </a:t>
            </a:r>
            <a:r>
              <a:rPr lang="en-US" altLang="en-US" dirty="0" err="1">
                <a:solidFill>
                  <a:srgbClr val="0070C0"/>
                </a:solidFill>
              </a:rPr>
              <a:t>sẽ</a:t>
            </a:r>
            <a:r>
              <a:rPr lang="en-US" altLang="en-US" dirty="0">
                <a:solidFill>
                  <a:srgbClr val="0070C0"/>
                </a:solidFill>
              </a:rPr>
              <a:t> </a:t>
            </a:r>
            <a:r>
              <a:rPr lang="en-US" altLang="en-US" dirty="0" err="1">
                <a:solidFill>
                  <a:srgbClr val="0070C0"/>
                </a:solidFill>
              </a:rPr>
              <a:t>không</a:t>
            </a:r>
            <a:r>
              <a:rPr lang="en-US" altLang="en-US" dirty="0">
                <a:solidFill>
                  <a:srgbClr val="0070C0"/>
                </a:solidFill>
              </a:rPr>
              <a:t> </a:t>
            </a:r>
            <a:r>
              <a:rPr lang="en-US" altLang="en-US" dirty="0" err="1">
                <a:solidFill>
                  <a:srgbClr val="0070C0"/>
                </a:solidFill>
              </a:rPr>
              <a:t>ảnh</a:t>
            </a:r>
            <a:r>
              <a:rPr lang="en-US" altLang="en-US" dirty="0">
                <a:solidFill>
                  <a:srgbClr val="0070C0"/>
                </a:solidFill>
              </a:rPr>
              <a:t> </a:t>
            </a:r>
            <a:r>
              <a:rPr lang="en-US" altLang="en-US" dirty="0" err="1">
                <a:solidFill>
                  <a:srgbClr val="0070C0"/>
                </a:solidFill>
              </a:rPr>
              <a:t>hưởng</a:t>
            </a:r>
            <a:r>
              <a:rPr lang="en-US" altLang="en-US" dirty="0">
                <a:solidFill>
                  <a:srgbClr val="0070C0"/>
                </a:solidFill>
              </a:rPr>
              <a:t> </a:t>
            </a:r>
            <a:r>
              <a:rPr lang="en-US" altLang="en-US" dirty="0" err="1">
                <a:solidFill>
                  <a:srgbClr val="0070C0"/>
                </a:solidFill>
              </a:rPr>
              <a:t>đến</a:t>
            </a:r>
            <a:r>
              <a:rPr lang="en-US" altLang="en-US" dirty="0">
                <a:solidFill>
                  <a:srgbClr val="0070C0"/>
                </a:solidFill>
              </a:rPr>
              <a:t> </a:t>
            </a:r>
            <a:r>
              <a:rPr lang="en-US" altLang="en-US" dirty="0" err="1">
                <a:solidFill>
                  <a:srgbClr val="0070C0"/>
                </a:solidFill>
              </a:rPr>
              <a:t>quá</a:t>
            </a:r>
            <a:r>
              <a:rPr lang="en-US" altLang="en-US" dirty="0">
                <a:solidFill>
                  <a:srgbClr val="0070C0"/>
                </a:solidFill>
              </a:rPr>
              <a:t> </a:t>
            </a:r>
            <a:r>
              <a:rPr lang="en-US" altLang="en-US" dirty="0" err="1">
                <a:solidFill>
                  <a:srgbClr val="0070C0"/>
                </a:solidFill>
              </a:rPr>
              <a:t>trình</a:t>
            </a:r>
            <a:r>
              <a:rPr lang="en-US" altLang="en-US" dirty="0">
                <a:solidFill>
                  <a:srgbClr val="0070C0"/>
                </a:solidFill>
              </a:rPr>
              <a:t> </a:t>
            </a:r>
            <a:r>
              <a:rPr lang="en-US" altLang="en-US" dirty="0" err="1">
                <a:solidFill>
                  <a:srgbClr val="0070C0"/>
                </a:solidFill>
              </a:rPr>
              <a:t>đẩy</a:t>
            </a:r>
            <a:r>
              <a:rPr lang="en-US" altLang="en-US" dirty="0">
                <a:solidFill>
                  <a:srgbClr val="0070C0"/>
                </a:solidFill>
              </a:rPr>
              <a:t> </a:t>
            </a:r>
            <a:r>
              <a:rPr lang="en-US" altLang="en-US" dirty="0" err="1">
                <a:solidFill>
                  <a:srgbClr val="0070C0"/>
                </a:solidFill>
              </a:rPr>
              <a:t>hồ</a:t>
            </a:r>
            <a:r>
              <a:rPr lang="en-US" altLang="en-US" dirty="0">
                <a:solidFill>
                  <a:srgbClr val="0070C0"/>
                </a:solidFill>
              </a:rPr>
              <a:t> </a:t>
            </a:r>
            <a:r>
              <a:rPr lang="en-US" altLang="en-US" dirty="0" err="1">
                <a:solidFill>
                  <a:srgbClr val="0070C0"/>
                </a:solidFill>
              </a:rPr>
              <a:t>sơ</a:t>
            </a:r>
            <a:r>
              <a:rPr lang="en-US" altLang="en-US" dirty="0">
                <a:solidFill>
                  <a:srgbClr val="0070C0"/>
                </a:solidFill>
              </a:rPr>
              <a:t> </a:t>
            </a:r>
            <a:r>
              <a:rPr lang="en-US" altLang="en-US" dirty="0" err="1">
                <a:solidFill>
                  <a:srgbClr val="0070C0"/>
                </a:solidFill>
              </a:rPr>
              <a:t>từ</a:t>
            </a:r>
            <a:r>
              <a:rPr lang="en-US" altLang="en-US" dirty="0">
                <a:solidFill>
                  <a:srgbClr val="0070C0"/>
                </a:solidFill>
              </a:rPr>
              <a:t> CSYT </a:t>
            </a:r>
            <a:r>
              <a:rPr lang="en-US" altLang="en-US" dirty="0" err="1">
                <a:solidFill>
                  <a:srgbClr val="0070C0"/>
                </a:solidFill>
              </a:rPr>
              <a:t>lên</a:t>
            </a:r>
            <a:r>
              <a:rPr lang="en-US" altLang="en-US" dirty="0">
                <a:solidFill>
                  <a:srgbClr val="0070C0"/>
                </a:solidFill>
              </a:rPr>
              <a:t> </a:t>
            </a:r>
            <a:r>
              <a:rPr lang="en-US" altLang="en-US" dirty="0" err="1">
                <a:solidFill>
                  <a:srgbClr val="0070C0"/>
                </a:solidFill>
              </a:rPr>
              <a:t>Cổng</a:t>
            </a:r>
            <a:r>
              <a:rPr lang="en-US" altLang="en-US" dirty="0">
                <a:solidFill>
                  <a:srgbClr val="0070C0"/>
                </a:solidFill>
              </a:rPr>
              <a:t> </a:t>
            </a:r>
            <a:r>
              <a:rPr lang="en-US" altLang="en-US" dirty="0" err="1">
                <a:solidFill>
                  <a:srgbClr val="0070C0"/>
                </a:solidFill>
              </a:rPr>
              <a:t>giám</a:t>
            </a:r>
            <a:r>
              <a:rPr lang="en-US" altLang="en-US" dirty="0">
                <a:solidFill>
                  <a:srgbClr val="0070C0"/>
                </a:solidFill>
              </a:rPr>
              <a:t> </a:t>
            </a:r>
            <a:r>
              <a:rPr lang="en-US" altLang="en-US" dirty="0" err="1">
                <a:solidFill>
                  <a:srgbClr val="0070C0"/>
                </a:solidFill>
              </a:rPr>
              <a:t>định</a:t>
            </a:r>
            <a:r>
              <a:rPr lang="en-US" altLang="en-US" dirty="0">
                <a:solidFill>
                  <a:srgbClr val="0070C0"/>
                </a:solidFill>
              </a:rPr>
              <a:t> </a:t>
            </a:r>
            <a:r>
              <a:rPr lang="en-US" altLang="en-US" dirty="0" err="1">
                <a:solidFill>
                  <a:srgbClr val="0070C0"/>
                </a:solidFill>
              </a:rPr>
              <a:t>thông</a:t>
            </a:r>
            <a:r>
              <a:rPr lang="en-US" altLang="en-US" dirty="0">
                <a:solidFill>
                  <a:srgbClr val="0070C0"/>
                </a:solidFill>
              </a:rPr>
              <a:t> qua </a:t>
            </a:r>
            <a:r>
              <a:rPr lang="en-US" altLang="en-US" dirty="0" err="1">
                <a:solidFill>
                  <a:srgbClr val="0070C0"/>
                </a:solidFill>
              </a:rPr>
              <a:t>chương</a:t>
            </a:r>
            <a:r>
              <a:rPr lang="en-US" altLang="en-US" dirty="0">
                <a:solidFill>
                  <a:srgbClr val="0070C0"/>
                </a:solidFill>
              </a:rPr>
              <a:t> </a:t>
            </a:r>
            <a:r>
              <a:rPr lang="en-US" altLang="en-US" dirty="0" err="1">
                <a:solidFill>
                  <a:srgbClr val="0070C0"/>
                </a:solidFill>
              </a:rPr>
              <a:t>trình</a:t>
            </a:r>
            <a:r>
              <a:rPr lang="en-US" altLang="en-US" dirty="0">
                <a:solidFill>
                  <a:srgbClr val="0070C0"/>
                </a:solidFill>
              </a:rPr>
              <a:t> VAS Client</a:t>
            </a:r>
            <a:endParaRPr lang="en-CA" altLang="en-US" b="1" dirty="0">
              <a:solidFill>
                <a:srgbClr val="0070C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0191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6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2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8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4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0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6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2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8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6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3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4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5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17" grpId="0"/>
      <p:bldP spid="20" grpId="0"/>
      <p:bldP spid="20" grpId="1"/>
      <p:bldP spid="2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4355"/>
            <a:ext cx="6451600" cy="809897"/>
          </a:xfrm>
        </p:spPr>
        <p:txBody>
          <a:bodyPr/>
          <a:lstStyle/>
          <a:p>
            <a:r>
              <a:rPr lang="en-US" dirty="0" err="1"/>
              <a:t>CÀI</a:t>
            </a:r>
            <a:r>
              <a:rPr lang="en-US" dirty="0"/>
              <a:t> </a:t>
            </a:r>
            <a:r>
              <a:rPr lang="en-US" dirty="0" err="1"/>
              <a:t>ĐẶT</a:t>
            </a:r>
            <a:r>
              <a:rPr lang="en-US" dirty="0"/>
              <a:t> </a:t>
            </a:r>
            <a:r>
              <a:rPr lang="en-US" dirty="0" err="1"/>
              <a:t>ỨNG</a:t>
            </a:r>
            <a:r>
              <a:rPr lang="en-US" dirty="0"/>
              <a:t> </a:t>
            </a:r>
            <a:r>
              <a:rPr lang="en-US" dirty="0" err="1"/>
              <a:t>DỤNG</a:t>
            </a:r>
            <a:r>
              <a:rPr lang="en-US" dirty="0"/>
              <a:t> GATEWAY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>
              <a:defRPr/>
            </a:pPr>
            <a:r>
              <a:rPr lang="en-US"/>
              <a:t>Trang </a:t>
            </a:r>
            <a:fld id="{0BF48163-BAD1-4B86-97D0-48C201228A00}" type="slidenum">
              <a:rPr lang="en-US" smtClean="0"/>
              <a:pPr algn="r">
                <a:defRPr/>
              </a:pPr>
              <a:t>12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990600" y="1295400"/>
            <a:ext cx="7467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FFCC00"/>
              </a:buClr>
              <a:buSzPct val="80000"/>
            </a:pPr>
            <a:r>
              <a:rPr lang="en-US" b="1" dirty="0">
                <a:solidFill>
                  <a:srgbClr val="FF0000"/>
                </a:solidFill>
              </a:rPr>
              <a:t>2</a:t>
            </a:r>
            <a:r>
              <a:rPr lang="en-US" dirty="0">
                <a:solidFill>
                  <a:srgbClr val="0070C0"/>
                </a:solidFill>
              </a:rPr>
              <a:t>. </a:t>
            </a:r>
            <a:r>
              <a:rPr lang="en-US" dirty="0" err="1">
                <a:solidFill>
                  <a:srgbClr val="0070C0"/>
                </a:solidFill>
              </a:rPr>
              <a:t>Đối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với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dirty="0">
                <a:solidFill>
                  <a:srgbClr val="0070C0"/>
                </a:solidFill>
              </a:rPr>
              <a:t>CSYT </a:t>
            </a:r>
            <a:r>
              <a:rPr lang="en-US" dirty="0" err="1">
                <a:solidFill>
                  <a:srgbClr val="0070C0"/>
                </a:solidFill>
              </a:rPr>
              <a:t>sử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dụng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chương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trình</a:t>
            </a:r>
            <a:r>
              <a:rPr lang="en-US" dirty="0">
                <a:solidFill>
                  <a:srgbClr val="0070C0"/>
                </a:solidFill>
              </a:rPr>
              <a:t> HIS </a:t>
            </a:r>
            <a:r>
              <a:rPr lang="en-US" dirty="0" err="1">
                <a:solidFill>
                  <a:srgbClr val="0070C0"/>
                </a:solidFill>
              </a:rPr>
              <a:t>của</a:t>
            </a:r>
            <a:r>
              <a:rPr lang="en-US" dirty="0">
                <a:solidFill>
                  <a:srgbClr val="0070C0"/>
                </a:solidFill>
              </a:rPr>
              <a:t> VNPT </a:t>
            </a:r>
            <a:r>
              <a:rPr lang="en-US" dirty="0" err="1">
                <a:solidFill>
                  <a:srgbClr val="0070C0"/>
                </a:solidFill>
              </a:rPr>
              <a:t>để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đẩy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hồ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sơ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lên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hai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Cổng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dữ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liệu</a:t>
            </a:r>
            <a:r>
              <a:rPr lang="en-US" dirty="0">
                <a:solidFill>
                  <a:srgbClr val="0070C0"/>
                </a:solidFill>
              </a:rPr>
              <a:t> y </a:t>
            </a:r>
            <a:r>
              <a:rPr lang="en-US" dirty="0" err="1">
                <a:solidFill>
                  <a:srgbClr val="0070C0"/>
                </a:solidFill>
              </a:rPr>
              <a:t>tế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và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Cổng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giám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định</a:t>
            </a:r>
            <a:r>
              <a:rPr lang="en-US" dirty="0">
                <a:solidFill>
                  <a:srgbClr val="0070C0"/>
                </a:solidFill>
              </a:rPr>
              <a:t> BHYT</a:t>
            </a:r>
            <a:endParaRPr lang="en-CA" altLang="en-US" b="1" dirty="0">
              <a:solidFill>
                <a:srgbClr val="0070C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257300" y="4908163"/>
            <a:ext cx="7467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rgbClr val="FFCC00"/>
              </a:buClr>
              <a:buSzPct val="80000"/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70C0"/>
                </a:solidFill>
              </a:rPr>
              <a:t>Do các </a:t>
            </a:r>
            <a:r>
              <a:rPr lang="en-US" dirty="0" err="1">
                <a:solidFill>
                  <a:srgbClr val="0070C0"/>
                </a:solidFill>
              </a:rPr>
              <a:t>hồ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sơ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đã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được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chương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trình</a:t>
            </a:r>
            <a:r>
              <a:rPr lang="en-US" dirty="0">
                <a:solidFill>
                  <a:srgbClr val="0070C0"/>
                </a:solidFill>
              </a:rPr>
              <a:t> HIS </a:t>
            </a:r>
            <a:r>
              <a:rPr lang="en-US" dirty="0" err="1">
                <a:solidFill>
                  <a:srgbClr val="0070C0"/>
                </a:solidFill>
              </a:rPr>
              <a:t>chịu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trách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nhiệm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đẩy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lên</a:t>
            </a:r>
            <a:r>
              <a:rPr lang="en-US" dirty="0">
                <a:solidFill>
                  <a:srgbClr val="0070C0"/>
                </a:solidFill>
              </a:rPr>
              <a:t> 2 </a:t>
            </a:r>
            <a:r>
              <a:rPr lang="en-US" dirty="0" err="1">
                <a:solidFill>
                  <a:srgbClr val="0070C0"/>
                </a:solidFill>
              </a:rPr>
              <a:t>Cổng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nên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không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cần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thiết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phải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cài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đặt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ứng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dụng</a:t>
            </a:r>
            <a:r>
              <a:rPr lang="en-US" dirty="0">
                <a:solidFill>
                  <a:srgbClr val="0070C0"/>
                </a:solidFill>
              </a:rPr>
              <a:t> GATEWAY</a:t>
            </a:r>
            <a:endParaRPr lang="en-CA" altLang="en-US" b="1" dirty="0">
              <a:solidFill>
                <a:srgbClr val="0070C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8194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960781"/>
            <a:ext cx="6934200" cy="2763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06343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CÀI</a:t>
            </a:r>
            <a:r>
              <a:rPr lang="en-US" dirty="0"/>
              <a:t> </a:t>
            </a:r>
            <a:r>
              <a:rPr lang="en-US" dirty="0" err="1"/>
              <a:t>ĐẶT</a:t>
            </a:r>
            <a:r>
              <a:rPr lang="en-US" dirty="0"/>
              <a:t> </a:t>
            </a:r>
            <a:r>
              <a:rPr lang="en-US" dirty="0" err="1"/>
              <a:t>ỨNG</a:t>
            </a:r>
            <a:r>
              <a:rPr lang="en-US" dirty="0"/>
              <a:t> </a:t>
            </a:r>
            <a:r>
              <a:rPr lang="en-US" dirty="0" err="1"/>
              <a:t>DỤNG</a:t>
            </a:r>
            <a:r>
              <a:rPr lang="en-US" dirty="0"/>
              <a:t> GATEWAY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>
              <a:defRPr/>
            </a:pPr>
            <a:r>
              <a:rPr lang="en-US"/>
              <a:t>Trang </a:t>
            </a:r>
            <a:fld id="{0BF48163-BAD1-4B86-97D0-48C201228A00}" type="slidenum">
              <a:rPr lang="en-US" smtClean="0"/>
              <a:pPr algn="r">
                <a:defRPr/>
              </a:pPr>
              <a:t>13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990600" y="1295400"/>
            <a:ext cx="7467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FFCC00"/>
              </a:buClr>
              <a:buSzPct val="80000"/>
            </a:pPr>
            <a:r>
              <a:rPr lang="en-US" b="1" dirty="0">
                <a:solidFill>
                  <a:srgbClr val="FF0000"/>
                </a:solidFill>
              </a:rPr>
              <a:t>3</a:t>
            </a:r>
            <a:r>
              <a:rPr lang="en-US" dirty="0">
                <a:solidFill>
                  <a:schemeClr val="accent2"/>
                </a:solidFill>
              </a:rPr>
              <a:t>. </a:t>
            </a:r>
            <a:r>
              <a:rPr lang="en-US" dirty="0" err="1">
                <a:solidFill>
                  <a:srgbClr val="0070C0"/>
                </a:solidFill>
              </a:rPr>
              <a:t>Đối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với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dirty="0">
                <a:solidFill>
                  <a:srgbClr val="0070C0"/>
                </a:solidFill>
              </a:rPr>
              <a:t>CSYT </a:t>
            </a:r>
            <a:r>
              <a:rPr lang="en-US" dirty="0" err="1">
                <a:solidFill>
                  <a:srgbClr val="0070C0"/>
                </a:solidFill>
              </a:rPr>
              <a:t>sử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dụng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chương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trình</a:t>
            </a:r>
            <a:r>
              <a:rPr lang="en-US" dirty="0">
                <a:solidFill>
                  <a:srgbClr val="0070C0"/>
                </a:solidFill>
              </a:rPr>
              <a:t> HIS </a:t>
            </a:r>
            <a:r>
              <a:rPr lang="en-US" dirty="0" err="1">
                <a:solidFill>
                  <a:srgbClr val="0070C0"/>
                </a:solidFill>
              </a:rPr>
              <a:t>không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phải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của</a:t>
            </a:r>
            <a:r>
              <a:rPr lang="en-US" dirty="0">
                <a:solidFill>
                  <a:srgbClr val="0070C0"/>
                </a:solidFill>
              </a:rPr>
              <a:t> VNPT </a:t>
            </a:r>
            <a:r>
              <a:rPr lang="en-US" dirty="0" err="1">
                <a:solidFill>
                  <a:srgbClr val="0070C0"/>
                </a:solidFill>
              </a:rPr>
              <a:t>để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đẩy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hồ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sơ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lên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Cổng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giám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định</a:t>
            </a:r>
            <a:r>
              <a:rPr lang="en-US" dirty="0">
                <a:solidFill>
                  <a:srgbClr val="0070C0"/>
                </a:solidFill>
              </a:rPr>
              <a:t> BHYT</a:t>
            </a:r>
            <a:endParaRPr lang="en-CA" altLang="en-US" b="1" dirty="0">
              <a:solidFill>
                <a:srgbClr val="0070C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38199" y="4038600"/>
            <a:ext cx="827881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rgbClr val="FFCC00"/>
              </a:buClr>
              <a:buSzPct val="80000"/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70C0"/>
                </a:solidFill>
              </a:rPr>
              <a:t>Do các </a:t>
            </a:r>
            <a:r>
              <a:rPr lang="en-US" dirty="0" err="1">
                <a:solidFill>
                  <a:srgbClr val="0070C0"/>
                </a:solidFill>
              </a:rPr>
              <a:t>chương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trình</a:t>
            </a:r>
            <a:r>
              <a:rPr lang="en-US" dirty="0">
                <a:solidFill>
                  <a:srgbClr val="0070C0"/>
                </a:solidFill>
              </a:rPr>
              <a:t> HIS </a:t>
            </a:r>
            <a:r>
              <a:rPr lang="en-US" dirty="0" err="1">
                <a:solidFill>
                  <a:srgbClr val="0070C0"/>
                </a:solidFill>
              </a:rPr>
              <a:t>này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đã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đẩy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hồ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sơ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lên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Cổng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giám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định</a:t>
            </a:r>
            <a:r>
              <a:rPr lang="en-US" dirty="0">
                <a:solidFill>
                  <a:srgbClr val="0070C0"/>
                </a:solidFill>
              </a:rPr>
              <a:t> BHYT </a:t>
            </a:r>
            <a:r>
              <a:rPr lang="en-US" dirty="0" err="1">
                <a:solidFill>
                  <a:srgbClr val="0070C0"/>
                </a:solidFill>
              </a:rPr>
              <a:t>thành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công</a:t>
            </a:r>
            <a:r>
              <a:rPr lang="en-US" dirty="0">
                <a:solidFill>
                  <a:srgbClr val="0070C0"/>
                </a:solidFill>
              </a:rPr>
              <a:t> qua </a:t>
            </a:r>
            <a:r>
              <a:rPr lang="en-US" dirty="0" err="1">
                <a:solidFill>
                  <a:srgbClr val="0070C0"/>
                </a:solidFill>
              </a:rPr>
              <a:t>webservice</a:t>
            </a:r>
            <a:r>
              <a:rPr lang="en-US" dirty="0">
                <a:solidFill>
                  <a:srgbClr val="0070C0"/>
                </a:solidFill>
              </a:rPr>
              <a:t>, </a:t>
            </a:r>
            <a:r>
              <a:rPr lang="en-US" dirty="0" err="1">
                <a:solidFill>
                  <a:srgbClr val="0070C0"/>
                </a:solidFill>
              </a:rPr>
              <a:t>nên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chương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trình</a:t>
            </a:r>
            <a:r>
              <a:rPr lang="en-US" dirty="0">
                <a:solidFill>
                  <a:srgbClr val="0070C0"/>
                </a:solidFill>
              </a:rPr>
              <a:t> HIS </a:t>
            </a:r>
            <a:r>
              <a:rPr lang="en-US" dirty="0" err="1">
                <a:solidFill>
                  <a:srgbClr val="0070C0"/>
                </a:solidFill>
              </a:rPr>
              <a:t>cũng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phải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cấu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hình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để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đẩy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hồ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sơ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lên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Cổng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dữ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liệu</a:t>
            </a:r>
            <a:r>
              <a:rPr lang="en-US" dirty="0">
                <a:solidFill>
                  <a:srgbClr val="0070C0"/>
                </a:solidFill>
              </a:rPr>
              <a:t> y </a:t>
            </a:r>
            <a:r>
              <a:rPr lang="en-US" dirty="0" err="1">
                <a:solidFill>
                  <a:srgbClr val="0070C0"/>
                </a:solidFill>
              </a:rPr>
              <a:t>tế</a:t>
            </a:r>
            <a:r>
              <a:rPr lang="en-US" dirty="0">
                <a:solidFill>
                  <a:srgbClr val="0070C0"/>
                </a:solidFill>
              </a:rPr>
              <a:t> qua </a:t>
            </a:r>
            <a:r>
              <a:rPr lang="en-US" dirty="0" err="1">
                <a:solidFill>
                  <a:srgbClr val="0070C0"/>
                </a:solidFill>
              </a:rPr>
              <a:t>webservice</a:t>
            </a:r>
            <a:r>
              <a:rPr lang="en-US" dirty="0">
                <a:solidFill>
                  <a:srgbClr val="0070C0"/>
                </a:solidFill>
              </a:rPr>
              <a:t>, </a:t>
            </a:r>
            <a:r>
              <a:rPr lang="en-US" dirty="0" err="1">
                <a:solidFill>
                  <a:srgbClr val="0070C0"/>
                </a:solidFill>
              </a:rPr>
              <a:t>tài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liệu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liên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quan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đến</a:t>
            </a:r>
            <a:r>
              <a:rPr lang="en-US" dirty="0">
                <a:solidFill>
                  <a:srgbClr val="0070C0"/>
                </a:solidFill>
              </a:rPr>
              <a:t> các </a:t>
            </a:r>
            <a:r>
              <a:rPr lang="en-US" dirty="0" err="1">
                <a:solidFill>
                  <a:srgbClr val="0070C0"/>
                </a:solidFill>
              </a:rPr>
              <a:t>dịch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vụ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của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webservice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có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thể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lấy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về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tại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địa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chỉ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i="1" u="sng" dirty="0">
                <a:solidFill>
                  <a:srgbClr val="FF0000"/>
                </a:solidFill>
              </a:rPr>
              <a:t>http://congdulieuyte.vn/download</a:t>
            </a:r>
            <a:endParaRPr lang="en-CA" altLang="en-US" b="1" i="1" u="sng" dirty="0">
              <a:solidFill>
                <a:srgbClr val="FF000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1306" y="2472707"/>
            <a:ext cx="636494" cy="57529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8800" y="2458890"/>
            <a:ext cx="1580859" cy="60003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35325" y="1965322"/>
            <a:ext cx="2152381" cy="51428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05600" y="2971800"/>
            <a:ext cx="2133333" cy="561905"/>
          </a:xfrm>
          <a:prstGeom prst="rect">
            <a:avLst/>
          </a:prstGeom>
        </p:spPr>
      </p:pic>
      <p:cxnSp>
        <p:nvCxnSpPr>
          <p:cNvPr id="9" name="Elbow Connector 8"/>
          <p:cNvCxnSpPr>
            <a:stCxn id="2" idx="3"/>
            <a:endCxn id="3" idx="1"/>
          </p:cNvCxnSpPr>
          <p:nvPr/>
        </p:nvCxnSpPr>
        <p:spPr bwMode="auto">
          <a:xfrm flipV="1">
            <a:off x="1447800" y="2758907"/>
            <a:ext cx="381000" cy="1447"/>
          </a:xfrm>
          <a:prstGeom prst="bentConnector3">
            <a:avLst>
              <a:gd name="adj1" fmla="val 50000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400005" y="2650896"/>
            <a:ext cx="146867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err="1">
                <a:solidFill>
                  <a:srgbClr val="0070C0"/>
                </a:solidFill>
              </a:rPr>
              <a:t>Gửi</a:t>
            </a:r>
            <a:r>
              <a:rPr lang="en-US" sz="800" dirty="0">
                <a:solidFill>
                  <a:srgbClr val="0070C0"/>
                </a:solidFill>
              </a:rPr>
              <a:t> </a:t>
            </a:r>
            <a:r>
              <a:rPr lang="en-US" sz="800" dirty="0" err="1">
                <a:solidFill>
                  <a:srgbClr val="0070C0"/>
                </a:solidFill>
              </a:rPr>
              <a:t>số</a:t>
            </a:r>
            <a:r>
              <a:rPr lang="en-US" sz="800" dirty="0">
                <a:solidFill>
                  <a:srgbClr val="0070C0"/>
                </a:solidFill>
              </a:rPr>
              <a:t> </a:t>
            </a:r>
            <a:r>
              <a:rPr lang="en-US" sz="800" dirty="0" err="1">
                <a:solidFill>
                  <a:srgbClr val="0070C0"/>
                </a:solidFill>
              </a:rPr>
              <a:t>liệu</a:t>
            </a:r>
            <a:r>
              <a:rPr lang="en-US" sz="800" dirty="0">
                <a:solidFill>
                  <a:srgbClr val="0070C0"/>
                </a:solidFill>
              </a:rPr>
              <a:t> qua </a:t>
            </a:r>
            <a:r>
              <a:rPr lang="en-US" sz="800" dirty="0" err="1">
                <a:solidFill>
                  <a:srgbClr val="0070C0"/>
                </a:solidFill>
              </a:rPr>
              <a:t>WebService</a:t>
            </a:r>
            <a:endParaRPr lang="en-US" sz="800" dirty="0">
              <a:solidFill>
                <a:srgbClr val="0070C0"/>
              </a:solidFill>
            </a:endParaRPr>
          </a:p>
        </p:txBody>
      </p:sp>
      <p:cxnSp>
        <p:nvCxnSpPr>
          <p:cNvPr id="23" name="Elbow Connector 22"/>
          <p:cNvCxnSpPr>
            <a:stCxn id="3" idx="3"/>
            <a:endCxn id="24" idx="1"/>
          </p:cNvCxnSpPr>
          <p:nvPr/>
        </p:nvCxnSpPr>
        <p:spPr bwMode="auto">
          <a:xfrm flipV="1">
            <a:off x="3409659" y="2758618"/>
            <a:ext cx="990346" cy="289"/>
          </a:xfrm>
          <a:prstGeom prst="bentConnector3">
            <a:avLst>
              <a:gd name="adj1" fmla="val 50000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Elbow Connector 25"/>
          <p:cNvCxnSpPr>
            <a:stCxn id="24" idx="0"/>
            <a:endCxn id="6" idx="1"/>
          </p:cNvCxnSpPr>
          <p:nvPr/>
        </p:nvCxnSpPr>
        <p:spPr bwMode="auto">
          <a:xfrm rot="5400000" flipH="1" flipV="1">
            <a:off x="5720618" y="1636189"/>
            <a:ext cx="428431" cy="1600984"/>
          </a:xfrm>
          <a:prstGeom prst="bentConnector2">
            <a:avLst/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Elbow Connector 27"/>
          <p:cNvCxnSpPr>
            <a:stCxn id="24" idx="2"/>
            <a:endCxn id="12" idx="1"/>
          </p:cNvCxnSpPr>
          <p:nvPr/>
        </p:nvCxnSpPr>
        <p:spPr bwMode="auto">
          <a:xfrm rot="16200000" flipH="1">
            <a:off x="5726764" y="2273916"/>
            <a:ext cx="386413" cy="1571259"/>
          </a:xfrm>
          <a:prstGeom prst="bentConnector2">
            <a:avLst/>
          </a:prstGeom>
          <a:ln>
            <a:prstDash val="dash"/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1099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CÀI</a:t>
            </a:r>
            <a:r>
              <a:rPr lang="en-US" dirty="0"/>
              <a:t> </a:t>
            </a:r>
            <a:r>
              <a:rPr lang="en-US" dirty="0" err="1"/>
              <a:t>ĐẶT</a:t>
            </a:r>
            <a:r>
              <a:rPr lang="en-US" dirty="0"/>
              <a:t> </a:t>
            </a:r>
            <a:r>
              <a:rPr lang="en-US" dirty="0" err="1"/>
              <a:t>ỨNG</a:t>
            </a:r>
            <a:r>
              <a:rPr lang="en-US" dirty="0"/>
              <a:t> </a:t>
            </a:r>
            <a:r>
              <a:rPr lang="en-US" dirty="0" err="1"/>
              <a:t>DỤNG</a:t>
            </a:r>
            <a:r>
              <a:rPr lang="en-US" dirty="0"/>
              <a:t> GATEWAY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>
              <a:defRPr/>
            </a:pPr>
            <a:r>
              <a:rPr lang="en-US"/>
              <a:t>Trang </a:t>
            </a:r>
            <a:fld id="{0BF48163-BAD1-4B86-97D0-48C201228A00}" type="slidenum">
              <a:rPr lang="en-US" smtClean="0"/>
              <a:pPr algn="r">
                <a:defRPr/>
              </a:pPr>
              <a:t>14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838200" y="6000690"/>
            <a:ext cx="693811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FFCC00"/>
              </a:buClr>
              <a:buSzPct val="80000"/>
              <a:buFont typeface="Wingdings" panose="05000000000000000000" pitchFamily="2" charset="2"/>
              <a:buChar char="Ø"/>
            </a:pPr>
            <a:r>
              <a:rPr kumimoji="1" lang="en-CA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altLang="en-US" b="1" dirty="0" err="1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Người</a:t>
            </a:r>
            <a:r>
              <a:rPr lang="en-CA" altLang="en-US" b="1" dirty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CA" altLang="en-US" b="1" dirty="0" err="1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dùng</a:t>
            </a:r>
            <a:r>
              <a:rPr lang="en-CA" altLang="en-US" b="1" dirty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CA" altLang="en-US" b="1" dirty="0" err="1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truy</a:t>
            </a:r>
            <a:r>
              <a:rPr lang="en-CA" altLang="en-US" b="1" dirty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CA" altLang="en-US" b="1" dirty="0" err="1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nhập</a:t>
            </a:r>
            <a:r>
              <a:rPr lang="en-CA" altLang="en-US" b="1" dirty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CA" altLang="en-US" b="1" dirty="0" err="1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Cổng</a:t>
            </a:r>
            <a:r>
              <a:rPr lang="en-CA" altLang="en-US" b="1" dirty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CA" altLang="en-US" b="1" dirty="0" err="1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dữ</a:t>
            </a:r>
            <a:r>
              <a:rPr lang="en-CA" altLang="en-US" b="1" dirty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CA" altLang="en-US" b="1" dirty="0" err="1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liệu</a:t>
            </a:r>
            <a:r>
              <a:rPr lang="en-CA" altLang="en-US" b="1" dirty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y </a:t>
            </a:r>
            <a:r>
              <a:rPr lang="en-CA" altLang="en-US" b="1" dirty="0" err="1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tế</a:t>
            </a:r>
            <a:r>
              <a:rPr lang="en-CA" altLang="en-US" b="1" dirty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CA" altLang="en-US" b="1" dirty="0" err="1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tại</a:t>
            </a:r>
            <a:r>
              <a:rPr lang="en-CA" altLang="en-US" b="1" dirty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CA" altLang="en-US" b="1" dirty="0" err="1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địa</a:t>
            </a:r>
            <a:r>
              <a:rPr lang="en-CA" altLang="en-US" b="1" dirty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CA" altLang="en-US" b="1" dirty="0" err="1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chỉ</a:t>
            </a:r>
            <a:r>
              <a:rPr lang="en-CA" altLang="en-US" b="1" dirty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CA" altLang="en-US" b="1" dirty="0">
                <a:solidFill>
                  <a:srgbClr val="FF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congdulieuyte.vn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914400"/>
            <a:ext cx="9117013" cy="4668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497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CÀI</a:t>
            </a:r>
            <a:r>
              <a:rPr lang="en-US" dirty="0"/>
              <a:t> </a:t>
            </a:r>
            <a:r>
              <a:rPr lang="en-US" dirty="0" err="1"/>
              <a:t>ĐẶT</a:t>
            </a:r>
            <a:r>
              <a:rPr lang="en-US" dirty="0"/>
              <a:t> </a:t>
            </a:r>
            <a:r>
              <a:rPr lang="en-US" dirty="0" err="1"/>
              <a:t>ỨNG</a:t>
            </a:r>
            <a:r>
              <a:rPr lang="en-US" dirty="0"/>
              <a:t> </a:t>
            </a:r>
            <a:r>
              <a:rPr lang="en-US" dirty="0" err="1"/>
              <a:t>DỤNG</a:t>
            </a:r>
            <a:r>
              <a:rPr lang="en-US" dirty="0"/>
              <a:t> GATEWAY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>
              <a:defRPr/>
            </a:pPr>
            <a:r>
              <a:rPr lang="en-US"/>
              <a:t>Trang </a:t>
            </a:r>
            <a:fld id="{0BF48163-BAD1-4B86-97D0-48C201228A00}" type="slidenum">
              <a:rPr lang="en-US" smtClean="0"/>
              <a:pPr algn="r">
                <a:defRPr/>
              </a:pPr>
              <a:t>15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838201" y="5178425"/>
            <a:ext cx="70102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FFCC00"/>
              </a:buClr>
              <a:buSzPct val="80000"/>
              <a:buFont typeface="Wingdings" panose="05000000000000000000" pitchFamily="2" charset="2"/>
              <a:buChar char="Ø"/>
            </a:pPr>
            <a:r>
              <a:rPr kumimoji="1" lang="en-CA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altLang="en-US" b="1" dirty="0" err="1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Bấm</a:t>
            </a:r>
            <a:r>
              <a:rPr lang="en-CA" altLang="en-US" b="1" dirty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CA" altLang="en-US" b="1" dirty="0" err="1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vào</a:t>
            </a:r>
            <a:r>
              <a:rPr lang="en-CA" altLang="en-US" b="1" dirty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CA" altLang="en-US" b="1" dirty="0" err="1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liên</a:t>
            </a:r>
            <a:r>
              <a:rPr lang="en-CA" altLang="en-US" b="1" dirty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CA" altLang="en-US" b="1" dirty="0" err="1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kết</a:t>
            </a:r>
            <a:r>
              <a:rPr lang="en-CA" altLang="en-US" b="1" dirty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“</a:t>
            </a:r>
            <a:r>
              <a:rPr lang="en-CA" altLang="en-US" b="1" dirty="0" err="1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Phần</a:t>
            </a:r>
            <a:r>
              <a:rPr lang="en-CA" altLang="en-US" b="1" dirty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CA" altLang="en-US" b="1" dirty="0" err="1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mềm</a:t>
            </a:r>
            <a:r>
              <a:rPr lang="en-CA" altLang="en-US" b="1" dirty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Gateway” </a:t>
            </a:r>
            <a:r>
              <a:rPr lang="en-CA" altLang="en-US" b="1" dirty="0" err="1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để</a:t>
            </a:r>
            <a:r>
              <a:rPr lang="en-CA" altLang="en-US" b="1" dirty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CA" altLang="en-US" b="1" dirty="0" err="1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tải</a:t>
            </a:r>
            <a:r>
              <a:rPr lang="en-CA" altLang="en-US" b="1" dirty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CA" altLang="en-US" b="1" dirty="0" err="1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về</a:t>
            </a:r>
            <a:r>
              <a:rPr lang="en-CA" altLang="en-US" b="1" dirty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CA" altLang="en-US" b="1" dirty="0" err="1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bộ</a:t>
            </a:r>
            <a:r>
              <a:rPr lang="en-CA" altLang="en-US" b="1" dirty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CA" altLang="en-US" b="1" dirty="0" err="1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cài</a:t>
            </a:r>
            <a:r>
              <a:rPr lang="en-CA" altLang="en-US" b="1" dirty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CA" altLang="en-US" b="1" dirty="0" err="1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chương</a:t>
            </a:r>
            <a:r>
              <a:rPr lang="en-CA" altLang="en-US" b="1" dirty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CA" altLang="en-US" b="1" dirty="0" err="1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trình</a:t>
            </a:r>
            <a:endParaRPr lang="en-CA" altLang="en-US" b="1" dirty="0">
              <a:solidFill>
                <a:srgbClr val="FF000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1026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1" y="1143000"/>
            <a:ext cx="73914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70212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CÀI</a:t>
            </a:r>
            <a:r>
              <a:rPr lang="en-US" dirty="0"/>
              <a:t> </a:t>
            </a:r>
            <a:r>
              <a:rPr lang="en-US" dirty="0" err="1"/>
              <a:t>ĐẶT</a:t>
            </a:r>
            <a:r>
              <a:rPr lang="en-US" dirty="0"/>
              <a:t> </a:t>
            </a:r>
            <a:r>
              <a:rPr lang="en-US" dirty="0" err="1"/>
              <a:t>ỨNG</a:t>
            </a:r>
            <a:r>
              <a:rPr lang="en-US" dirty="0"/>
              <a:t> </a:t>
            </a:r>
            <a:r>
              <a:rPr lang="en-US" dirty="0" err="1"/>
              <a:t>DỤNG</a:t>
            </a:r>
            <a:r>
              <a:rPr lang="en-US" dirty="0"/>
              <a:t> GATEWAY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>
              <a:defRPr/>
            </a:pPr>
            <a:r>
              <a:rPr lang="en-US"/>
              <a:t>Trang </a:t>
            </a:r>
            <a:fld id="{0BF48163-BAD1-4B86-97D0-48C201228A00}" type="slidenum">
              <a:rPr lang="en-US" smtClean="0"/>
              <a:pPr algn="r">
                <a:defRPr/>
              </a:pPr>
              <a:t>16</a:t>
            </a:fld>
            <a:endParaRPr lang="en-US" dirty="0"/>
          </a:p>
        </p:txBody>
      </p:sp>
      <p:pic>
        <p:nvPicPr>
          <p:cNvPr id="2050" name="Picture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62" y="914400"/>
            <a:ext cx="8720138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0488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CÀI</a:t>
            </a:r>
            <a:r>
              <a:rPr lang="en-US" dirty="0"/>
              <a:t> </a:t>
            </a:r>
            <a:r>
              <a:rPr lang="en-US" dirty="0" err="1"/>
              <a:t>ĐẶT</a:t>
            </a:r>
            <a:r>
              <a:rPr lang="en-US" dirty="0"/>
              <a:t> </a:t>
            </a:r>
            <a:r>
              <a:rPr lang="en-US" dirty="0" err="1"/>
              <a:t>ỨNG</a:t>
            </a:r>
            <a:r>
              <a:rPr lang="en-US" dirty="0"/>
              <a:t> </a:t>
            </a:r>
            <a:r>
              <a:rPr lang="en-US" dirty="0" err="1"/>
              <a:t>DỤNG</a:t>
            </a:r>
            <a:r>
              <a:rPr lang="en-US" dirty="0"/>
              <a:t> GATEWAY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>
              <a:defRPr/>
            </a:pPr>
            <a:r>
              <a:rPr lang="en-US"/>
              <a:t>Trang </a:t>
            </a:r>
            <a:fld id="{0BF48163-BAD1-4B86-97D0-48C201228A00}" type="slidenum">
              <a:rPr lang="en-US" smtClean="0"/>
              <a:pPr algn="r">
                <a:defRPr/>
              </a:pPr>
              <a:t>17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122047" y="2314603"/>
            <a:ext cx="221567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FFCC00"/>
              </a:buClr>
              <a:buSzPct val="80000"/>
              <a:buFont typeface="Wingdings" panose="05000000000000000000" pitchFamily="2" charset="2"/>
              <a:buChar char="Ø"/>
            </a:pPr>
            <a:r>
              <a:rPr kumimoji="1" lang="en-CA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altLang="en-US" b="1" dirty="0" err="1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Chạy</a:t>
            </a:r>
            <a:r>
              <a:rPr lang="en-CA" altLang="en-US" b="1" dirty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file </a:t>
            </a:r>
            <a:r>
              <a:rPr lang="en-CA" altLang="en-US" b="1" dirty="0">
                <a:solidFill>
                  <a:srgbClr val="FF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setup.exe</a:t>
            </a:r>
          </a:p>
        </p:txBody>
      </p:sp>
      <p:pic>
        <p:nvPicPr>
          <p:cNvPr id="3074" name="Picture 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914400"/>
            <a:ext cx="5761037" cy="1189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2613" y="2822692"/>
            <a:ext cx="5761037" cy="347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188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CÀI</a:t>
            </a:r>
            <a:r>
              <a:rPr lang="en-US" dirty="0"/>
              <a:t> </a:t>
            </a:r>
            <a:r>
              <a:rPr lang="en-US" dirty="0" err="1"/>
              <a:t>ĐẶT</a:t>
            </a:r>
            <a:r>
              <a:rPr lang="en-US" dirty="0"/>
              <a:t> </a:t>
            </a:r>
            <a:r>
              <a:rPr lang="en-US" dirty="0" err="1"/>
              <a:t>ỨNG</a:t>
            </a:r>
            <a:r>
              <a:rPr lang="en-US" dirty="0"/>
              <a:t> </a:t>
            </a:r>
            <a:r>
              <a:rPr lang="en-US" dirty="0" err="1"/>
              <a:t>DỤNG</a:t>
            </a:r>
            <a:r>
              <a:rPr lang="en-US" dirty="0"/>
              <a:t> GATEWAY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>
              <a:defRPr/>
            </a:pPr>
            <a:r>
              <a:rPr lang="en-US"/>
              <a:t>Trang </a:t>
            </a:r>
            <a:fld id="{0BF48163-BAD1-4B86-97D0-48C201228A00}" type="slidenum">
              <a:rPr lang="en-US" smtClean="0"/>
              <a:pPr algn="r">
                <a:defRPr/>
              </a:pPr>
              <a:t>18</a:t>
            </a:fld>
            <a:endParaRPr lang="en-US" dirty="0"/>
          </a:p>
        </p:txBody>
      </p:sp>
      <p:pic>
        <p:nvPicPr>
          <p:cNvPr id="4098" name="Picture 3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3552825"/>
            <a:ext cx="5943600" cy="216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171575"/>
            <a:ext cx="5943600" cy="202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3795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CÀI</a:t>
            </a:r>
            <a:r>
              <a:rPr lang="en-US" dirty="0"/>
              <a:t> </a:t>
            </a:r>
            <a:r>
              <a:rPr lang="en-US" dirty="0" err="1"/>
              <a:t>ĐẶT</a:t>
            </a:r>
            <a:r>
              <a:rPr lang="en-US" dirty="0"/>
              <a:t> </a:t>
            </a:r>
            <a:r>
              <a:rPr lang="en-US" dirty="0" err="1"/>
              <a:t>ỨNG</a:t>
            </a:r>
            <a:r>
              <a:rPr lang="en-US" dirty="0"/>
              <a:t> </a:t>
            </a:r>
            <a:r>
              <a:rPr lang="en-US" dirty="0" err="1"/>
              <a:t>DỤNG</a:t>
            </a:r>
            <a:r>
              <a:rPr lang="en-US" dirty="0"/>
              <a:t> GATEWAY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>
              <a:defRPr/>
            </a:pPr>
            <a:r>
              <a:rPr lang="en-US"/>
              <a:t>Trang </a:t>
            </a:r>
            <a:fld id="{0BF48163-BAD1-4B86-97D0-48C201228A00}" type="slidenum">
              <a:rPr lang="en-US" smtClean="0"/>
              <a:pPr algn="r">
                <a:defRPr/>
              </a:pPr>
              <a:t>19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990600" y="1295400"/>
            <a:ext cx="7467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FFCC00"/>
              </a:buClr>
              <a:buSzPct val="80000"/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accent2"/>
                </a:solidFill>
              </a:rPr>
              <a:t> </a:t>
            </a:r>
            <a:r>
              <a:rPr lang="en-US" dirty="0">
                <a:solidFill>
                  <a:srgbClr val="0070C0"/>
                </a:solidFill>
              </a:rPr>
              <a:t>Sau </a:t>
            </a:r>
            <a:r>
              <a:rPr lang="en-US" dirty="0" err="1">
                <a:solidFill>
                  <a:srgbClr val="0070C0"/>
                </a:solidFill>
              </a:rPr>
              <a:t>khi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bấm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chạy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cài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đặt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ứng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dụng</a:t>
            </a:r>
            <a:r>
              <a:rPr lang="en-US" dirty="0">
                <a:solidFill>
                  <a:srgbClr val="0070C0"/>
                </a:solidFill>
              </a:rPr>
              <a:t>, </a:t>
            </a:r>
            <a:r>
              <a:rPr lang="en-US" dirty="0" err="1">
                <a:solidFill>
                  <a:srgbClr val="0070C0"/>
                </a:solidFill>
              </a:rPr>
              <a:t>chạy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lần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đầu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tiên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sẽ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bắt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người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dùng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thiết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lập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tham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số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kết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nối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tự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động</a:t>
            </a:r>
            <a:endParaRPr lang="en-CA" altLang="en-US" b="1" dirty="0">
              <a:solidFill>
                <a:srgbClr val="0070C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5122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329656"/>
            <a:ext cx="7315200" cy="31345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ounded Rectangle 1"/>
          <p:cNvSpPr/>
          <p:nvPr/>
        </p:nvSpPr>
        <p:spPr bwMode="auto">
          <a:xfrm>
            <a:off x="2133600" y="3124200"/>
            <a:ext cx="5181600" cy="381000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 w="28575">
                <a:solidFill>
                  <a:schemeClr val="tx1"/>
                </a:solidFill>
              </a:ln>
              <a:solidFill>
                <a:schemeClr val="bg1"/>
              </a:solidFill>
              <a:effectLst/>
              <a:latin typeface="Arial" charset="0"/>
              <a:ea typeface="SimSun" charset="-122"/>
            </a:endParaRPr>
          </a:p>
        </p:txBody>
      </p:sp>
      <p:sp>
        <p:nvSpPr>
          <p:cNvPr id="3" name="Rectangular Callout 2"/>
          <p:cNvSpPr/>
          <p:nvPr/>
        </p:nvSpPr>
        <p:spPr bwMode="auto">
          <a:xfrm>
            <a:off x="1371600" y="1941731"/>
            <a:ext cx="6324600" cy="769551"/>
          </a:xfrm>
          <a:prstGeom prst="wedgeRectCallout">
            <a:avLst>
              <a:gd name="adj1" fmla="val -23252"/>
              <a:gd name="adj2" fmla="val 105688"/>
            </a:avLst>
          </a:prstGeom>
          <a:solidFill>
            <a:schemeClr val="bg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lang="en-US" b="1" dirty="0">
              <a:solidFill>
                <a:schemeClr val="accent2"/>
              </a:solidFill>
              <a:latin typeface="Arial" charset="0"/>
              <a:ea typeface="SimSun" charset="-122"/>
            </a:endParaRPr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en-US" b="1" dirty="0" err="1">
                <a:solidFill>
                  <a:schemeClr val="accent2"/>
                </a:solidFill>
                <a:latin typeface="Arial" charset="0"/>
                <a:ea typeface="SimSun" charset="-122"/>
              </a:rPr>
              <a:t>Đường</a:t>
            </a:r>
            <a:r>
              <a:rPr lang="en-US" b="1" dirty="0">
                <a:solidFill>
                  <a:schemeClr val="accent2"/>
                </a:solidFill>
                <a:latin typeface="Arial" charset="0"/>
                <a:ea typeface="SimSun" charset="-122"/>
              </a:rPr>
              <a:t> </a:t>
            </a:r>
            <a:r>
              <a:rPr lang="en-US" b="1" dirty="0" err="1">
                <a:solidFill>
                  <a:schemeClr val="accent2"/>
                </a:solidFill>
                <a:latin typeface="Arial" charset="0"/>
                <a:ea typeface="SimSun" charset="-122"/>
              </a:rPr>
              <a:t>dẫn</a:t>
            </a:r>
            <a:r>
              <a:rPr lang="en-US" b="1" dirty="0">
                <a:solidFill>
                  <a:schemeClr val="accent2"/>
                </a:solidFill>
                <a:latin typeface="Arial" charset="0"/>
                <a:ea typeface="SimSun" charset="-122"/>
              </a:rPr>
              <a:t> </a:t>
            </a:r>
            <a:r>
              <a:rPr lang="en-US" b="1" dirty="0" err="1">
                <a:solidFill>
                  <a:schemeClr val="accent2"/>
                </a:solidFill>
                <a:latin typeface="Arial" charset="0"/>
                <a:ea typeface="SimSun" charset="-122"/>
              </a:rPr>
              <a:t>tới</a:t>
            </a:r>
            <a:r>
              <a:rPr lang="en-US" b="1" dirty="0">
                <a:solidFill>
                  <a:schemeClr val="accent2"/>
                </a:solidFill>
                <a:latin typeface="Arial" charset="0"/>
                <a:ea typeface="SimSun" charset="-122"/>
              </a:rPr>
              <a:t> </a:t>
            </a:r>
            <a:r>
              <a:rPr lang="en-US" b="1" dirty="0" err="1">
                <a:solidFill>
                  <a:schemeClr val="accent2"/>
                </a:solidFill>
                <a:latin typeface="Arial" charset="0"/>
                <a:ea typeface="SimSun" charset="-122"/>
              </a:rPr>
              <a:t>thư</a:t>
            </a:r>
            <a:r>
              <a:rPr lang="en-US" b="1" dirty="0">
                <a:solidFill>
                  <a:schemeClr val="accent2"/>
                </a:solidFill>
                <a:latin typeface="Arial" charset="0"/>
                <a:ea typeface="SimSun" charset="-122"/>
              </a:rPr>
              <a:t> </a:t>
            </a:r>
            <a:r>
              <a:rPr lang="en-US" b="1" dirty="0" err="1">
                <a:solidFill>
                  <a:schemeClr val="accent2"/>
                </a:solidFill>
                <a:latin typeface="Arial" charset="0"/>
                <a:ea typeface="SimSun" charset="-122"/>
              </a:rPr>
              <a:t>mục</a:t>
            </a:r>
            <a:r>
              <a:rPr lang="en-US" b="1" dirty="0">
                <a:solidFill>
                  <a:schemeClr val="accent2"/>
                </a:solidFill>
                <a:latin typeface="Arial" charset="0"/>
                <a:ea typeface="SimSun" charset="-122"/>
              </a:rPr>
              <a:t> </a:t>
            </a:r>
            <a:r>
              <a:rPr lang="en-US" b="1" dirty="0" err="1">
                <a:solidFill>
                  <a:schemeClr val="accent2"/>
                </a:solidFill>
                <a:latin typeface="Arial" charset="0"/>
                <a:ea typeface="SimSun" charset="-122"/>
              </a:rPr>
              <a:t>KETQUA</a:t>
            </a:r>
            <a:r>
              <a:rPr lang="en-US" b="1" dirty="0">
                <a:solidFill>
                  <a:schemeClr val="accent2"/>
                </a:solidFill>
                <a:latin typeface="Arial" charset="0"/>
                <a:ea typeface="SimSun" charset="-122"/>
              </a:rPr>
              <a:t> </a:t>
            </a:r>
            <a:r>
              <a:rPr lang="en-US" b="1" dirty="0" err="1">
                <a:solidFill>
                  <a:schemeClr val="accent2"/>
                </a:solidFill>
                <a:latin typeface="Arial" charset="0"/>
                <a:ea typeface="SimSun" charset="-122"/>
              </a:rPr>
              <a:t>của</a:t>
            </a:r>
            <a:r>
              <a:rPr lang="en-US" b="1" dirty="0">
                <a:solidFill>
                  <a:schemeClr val="accent2"/>
                </a:solidFill>
                <a:latin typeface="Arial" charset="0"/>
                <a:ea typeface="SimSun" charset="-122"/>
              </a:rPr>
              <a:t> </a:t>
            </a:r>
            <a:r>
              <a:rPr lang="en-US" b="1" dirty="0" err="1">
                <a:solidFill>
                  <a:schemeClr val="accent2"/>
                </a:solidFill>
                <a:latin typeface="Arial" charset="0"/>
                <a:ea typeface="SimSun" charset="-122"/>
              </a:rPr>
              <a:t>chương</a:t>
            </a:r>
            <a:r>
              <a:rPr lang="en-US" b="1" dirty="0">
                <a:solidFill>
                  <a:schemeClr val="accent2"/>
                </a:solidFill>
                <a:latin typeface="Arial" charset="0"/>
                <a:ea typeface="SimSun" charset="-122"/>
              </a:rPr>
              <a:t> </a:t>
            </a:r>
            <a:r>
              <a:rPr lang="en-US" b="1" dirty="0" err="1">
                <a:solidFill>
                  <a:schemeClr val="accent2"/>
                </a:solidFill>
                <a:latin typeface="Arial" charset="0"/>
                <a:ea typeface="SimSun" charset="-122"/>
              </a:rPr>
              <a:t>trình</a:t>
            </a:r>
            <a:r>
              <a:rPr lang="en-US" b="1" dirty="0">
                <a:solidFill>
                  <a:schemeClr val="accent2"/>
                </a:solidFill>
                <a:latin typeface="Arial" charset="0"/>
                <a:ea typeface="SimSun" charset="-122"/>
              </a:rPr>
              <a:t> VAS </a:t>
            </a:r>
            <a:endParaRPr kumimoji="0" lang="en-US" sz="1800" b="1" i="0" u="none" strike="noStrike" cap="none" normalizeH="0" baseline="0" dirty="0">
              <a:ln>
                <a:noFill/>
              </a:ln>
              <a:solidFill>
                <a:schemeClr val="accent2"/>
              </a:solidFill>
              <a:effectLst/>
              <a:latin typeface="Arial" charset="0"/>
              <a:ea typeface="SimSun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1444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NỘI</a:t>
            </a:r>
            <a:r>
              <a:rPr lang="en-US" dirty="0"/>
              <a:t> DUNG </a:t>
            </a:r>
            <a:r>
              <a:rPr lang="en-US" dirty="0" err="1"/>
              <a:t>TRÌNH</a:t>
            </a:r>
            <a:r>
              <a:rPr lang="en-US" dirty="0"/>
              <a:t> </a:t>
            </a:r>
            <a:r>
              <a:rPr lang="en-US" dirty="0" err="1"/>
              <a:t>BÀY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Trang </a:t>
            </a:r>
            <a:fld id="{20489E29-5417-46DD-9AFE-B3F931F37188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685800" y="838200"/>
            <a:ext cx="6481313" cy="1163638"/>
            <a:chOff x="1432251" y="1143000"/>
            <a:chExt cx="6481313" cy="685800"/>
          </a:xfrm>
        </p:grpSpPr>
        <p:sp>
          <p:nvSpPr>
            <p:cNvPr id="6" name="AutoShape 57"/>
            <p:cNvSpPr>
              <a:spLocks noChangeArrowheads="1"/>
            </p:cNvSpPr>
            <p:nvPr/>
          </p:nvSpPr>
          <p:spPr bwMode="gray">
            <a:xfrm>
              <a:off x="1954590" y="1270001"/>
              <a:ext cx="5954661" cy="45720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5086C2">
                    <a:gamma/>
                    <a:tint val="21176"/>
                    <a:invGamma/>
                  </a:srgbClr>
                </a:gs>
                <a:gs pos="100000">
                  <a:srgbClr val="5086C2"/>
                </a:gs>
              </a:gsLst>
              <a:lin ang="0" scaled="1"/>
            </a:gradFill>
            <a:ln w="12700" algn="ctr">
              <a:solidFill>
                <a:srgbClr val="FFFFFF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003366"/>
                </a:solidFill>
                <a:cs typeface="+mn-cs"/>
              </a:endParaRPr>
            </a:p>
          </p:txBody>
        </p:sp>
        <p:sp>
          <p:nvSpPr>
            <p:cNvPr id="7" name="AutoShape 48"/>
            <p:cNvSpPr>
              <a:spLocks noChangeArrowheads="1"/>
            </p:cNvSpPr>
            <p:nvPr/>
          </p:nvSpPr>
          <p:spPr bwMode="gray">
            <a:xfrm>
              <a:off x="1432251" y="1143000"/>
              <a:ext cx="940210" cy="685800"/>
            </a:xfrm>
            <a:prstGeom prst="diamond">
              <a:avLst/>
            </a:prstGeom>
            <a:solidFill>
              <a:srgbClr val="0070C0"/>
            </a:solidFill>
            <a:ln w="25400" algn="ctr">
              <a:solidFill>
                <a:srgbClr val="FFFFFF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rgbClr val="003366"/>
                </a:solidFill>
                <a:cs typeface="+mn-cs"/>
              </a:endParaRPr>
            </a:p>
          </p:txBody>
        </p:sp>
        <p:sp>
          <p:nvSpPr>
            <p:cNvPr id="8" name="Text Box 49"/>
            <p:cNvSpPr txBox="1">
              <a:spLocks noChangeArrowheads="1"/>
            </p:cNvSpPr>
            <p:nvPr/>
          </p:nvSpPr>
          <p:spPr bwMode="gray">
            <a:xfrm>
              <a:off x="2444242" y="1388527"/>
              <a:ext cx="5469322" cy="400050"/>
            </a:xfrm>
            <a:prstGeom prst="rect">
              <a:avLst/>
            </a:prstGeom>
            <a:noFill/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2000" b="1" kern="0" dirty="0" err="1">
                  <a:solidFill>
                    <a:srgbClr val="1F45B0"/>
                  </a:solidFill>
                  <a:cs typeface="+mn-cs"/>
                </a:rPr>
                <a:t>Căn</a:t>
              </a:r>
              <a:r>
                <a:rPr lang="en-US" altLang="en-US" sz="2000" b="1" kern="0" dirty="0">
                  <a:solidFill>
                    <a:srgbClr val="1F45B0"/>
                  </a:solidFill>
                  <a:cs typeface="+mn-cs"/>
                </a:rPr>
                <a:t> </a:t>
              </a:r>
              <a:r>
                <a:rPr lang="en-US" altLang="en-US" sz="2000" b="1" kern="0" dirty="0" err="1">
                  <a:solidFill>
                    <a:srgbClr val="1F45B0"/>
                  </a:solidFill>
                  <a:cs typeface="+mn-cs"/>
                </a:rPr>
                <a:t>c</a:t>
              </a:r>
              <a:r>
                <a:rPr lang="en-US" altLang="en-US" sz="2000" b="1" kern="0" dirty="0" err="1">
                  <a:solidFill>
                    <a:srgbClr val="1F45B0"/>
                  </a:solidFill>
                </a:rPr>
                <a:t>ứ</a:t>
              </a:r>
              <a:r>
                <a:rPr lang="en-US" altLang="en-US" sz="2000" b="1" kern="0" dirty="0">
                  <a:solidFill>
                    <a:srgbClr val="1F45B0"/>
                  </a:solidFill>
                </a:rPr>
                <a:t> </a:t>
              </a:r>
              <a:r>
                <a:rPr lang="en-US" altLang="en-US" sz="2000" b="1" kern="0" dirty="0" err="1">
                  <a:solidFill>
                    <a:srgbClr val="1F45B0"/>
                  </a:solidFill>
                </a:rPr>
                <a:t>pháp</a:t>
              </a:r>
              <a:r>
                <a:rPr lang="en-US" altLang="en-US" sz="2000" b="1" kern="0" dirty="0">
                  <a:solidFill>
                    <a:srgbClr val="1F45B0"/>
                  </a:solidFill>
                </a:rPr>
                <a:t> </a:t>
              </a:r>
              <a:r>
                <a:rPr lang="en-US" altLang="en-US" sz="2000" b="1" kern="0" dirty="0" err="1">
                  <a:solidFill>
                    <a:srgbClr val="1F45B0"/>
                  </a:solidFill>
                </a:rPr>
                <a:t>lý</a:t>
              </a:r>
              <a:endParaRPr lang="en-US" altLang="en-US" sz="2000" b="1" kern="0" dirty="0">
                <a:solidFill>
                  <a:srgbClr val="1F45B0"/>
                </a:solidFill>
                <a:cs typeface="+mn-cs"/>
              </a:endParaRPr>
            </a:p>
          </p:txBody>
        </p:sp>
        <p:sp>
          <p:nvSpPr>
            <p:cNvPr id="9" name="Text Box 50"/>
            <p:cNvSpPr txBox="1">
              <a:spLocks noChangeArrowheads="1"/>
            </p:cNvSpPr>
            <p:nvPr/>
          </p:nvSpPr>
          <p:spPr bwMode="gray">
            <a:xfrm>
              <a:off x="1640857" y="1323748"/>
              <a:ext cx="485340" cy="457200"/>
            </a:xfrm>
            <a:prstGeom prst="rect">
              <a:avLst/>
            </a:prstGeom>
            <a:noFill/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2400" kern="0" dirty="0">
                  <a:solidFill>
                    <a:srgbClr val="FFFFFF"/>
                  </a:solidFill>
                  <a:cs typeface="+mn-cs"/>
                </a:rPr>
                <a:t>1</a:t>
              </a:r>
            </a:p>
          </p:txBody>
        </p:sp>
      </p:grpSp>
      <p:grpSp>
        <p:nvGrpSpPr>
          <p:cNvPr id="10" name="Group 56"/>
          <p:cNvGrpSpPr>
            <a:grpSpLocks/>
          </p:cNvGrpSpPr>
          <p:nvPr/>
        </p:nvGrpSpPr>
        <p:grpSpPr bwMode="auto">
          <a:xfrm>
            <a:off x="1371600" y="2192108"/>
            <a:ext cx="6477000" cy="1008292"/>
            <a:chOff x="1296" y="1824"/>
            <a:chExt cx="2976" cy="432"/>
          </a:xfrm>
        </p:grpSpPr>
        <p:sp>
          <p:nvSpPr>
            <p:cNvPr id="11" name="AutoShape 57"/>
            <p:cNvSpPr>
              <a:spLocks noChangeArrowheads="1"/>
            </p:cNvSpPr>
            <p:nvPr/>
          </p:nvSpPr>
          <p:spPr bwMode="gray">
            <a:xfrm>
              <a:off x="1536" y="1899"/>
              <a:ext cx="2736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5086C2">
                    <a:gamma/>
                    <a:tint val="21176"/>
                    <a:invGamma/>
                  </a:srgbClr>
                </a:gs>
                <a:gs pos="100000">
                  <a:srgbClr val="5086C2"/>
                </a:gs>
              </a:gsLst>
              <a:lin ang="0" scaled="1"/>
            </a:gradFill>
            <a:ln w="12700" algn="ctr">
              <a:solidFill>
                <a:srgbClr val="FFFFFF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003366"/>
                </a:solidFill>
                <a:cs typeface="+mn-cs"/>
              </a:endParaRPr>
            </a:p>
          </p:txBody>
        </p:sp>
        <p:sp>
          <p:nvSpPr>
            <p:cNvPr id="12" name="AutoShape 58"/>
            <p:cNvSpPr>
              <a:spLocks noChangeArrowheads="1"/>
            </p:cNvSpPr>
            <p:nvPr/>
          </p:nvSpPr>
          <p:spPr bwMode="gray">
            <a:xfrm>
              <a:off x="1296" y="1824"/>
              <a:ext cx="432" cy="432"/>
            </a:xfrm>
            <a:prstGeom prst="diamond">
              <a:avLst/>
            </a:prstGeom>
            <a:solidFill>
              <a:srgbClr val="0070C0"/>
            </a:solidFill>
            <a:ln w="25400" algn="ctr">
              <a:solidFill>
                <a:srgbClr val="FFFFFF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rgbClr val="003366"/>
                </a:solidFill>
                <a:cs typeface="+mn-cs"/>
              </a:endParaRPr>
            </a:p>
          </p:txBody>
        </p:sp>
        <p:sp>
          <p:nvSpPr>
            <p:cNvPr id="13" name="Text Box 59"/>
            <p:cNvSpPr txBox="1">
              <a:spLocks noChangeArrowheads="1"/>
            </p:cNvSpPr>
            <p:nvPr/>
          </p:nvSpPr>
          <p:spPr bwMode="gray">
            <a:xfrm>
              <a:off x="1728" y="1948"/>
              <a:ext cx="2513" cy="171"/>
            </a:xfrm>
            <a:prstGeom prst="rect">
              <a:avLst/>
            </a:prstGeom>
            <a:noFill/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2000" b="1" kern="0" dirty="0" err="1">
                  <a:solidFill>
                    <a:srgbClr val="1F45B0"/>
                  </a:solidFill>
                </a:rPr>
                <a:t>Sơ</a:t>
              </a:r>
              <a:r>
                <a:rPr lang="en-US" altLang="en-US" sz="2000" b="1" kern="0" dirty="0">
                  <a:solidFill>
                    <a:srgbClr val="1F45B0"/>
                  </a:solidFill>
                </a:rPr>
                <a:t> </a:t>
              </a:r>
              <a:r>
                <a:rPr lang="en-US" altLang="en-US" sz="2000" b="1" kern="0" dirty="0" err="1">
                  <a:solidFill>
                    <a:srgbClr val="1F45B0"/>
                  </a:solidFill>
                </a:rPr>
                <a:t>lược</a:t>
              </a:r>
              <a:r>
                <a:rPr lang="en-US" altLang="en-US" sz="2000" b="1" kern="0" dirty="0">
                  <a:solidFill>
                    <a:srgbClr val="1F45B0"/>
                  </a:solidFill>
                </a:rPr>
                <a:t> </a:t>
              </a:r>
              <a:r>
                <a:rPr lang="en-US" altLang="en-US" sz="2000" b="1" kern="0" dirty="0" err="1">
                  <a:solidFill>
                    <a:srgbClr val="1F45B0"/>
                  </a:solidFill>
                </a:rPr>
                <a:t>Cổng</a:t>
              </a:r>
              <a:r>
                <a:rPr lang="en-US" altLang="en-US" sz="2000" b="1" kern="0" dirty="0">
                  <a:solidFill>
                    <a:srgbClr val="1F45B0"/>
                  </a:solidFill>
                </a:rPr>
                <a:t> </a:t>
              </a:r>
              <a:r>
                <a:rPr lang="en-US" altLang="en-US" sz="2000" b="1" kern="0" dirty="0" err="1">
                  <a:solidFill>
                    <a:srgbClr val="1F45B0"/>
                  </a:solidFill>
                </a:rPr>
                <a:t>dữ</a:t>
              </a:r>
              <a:r>
                <a:rPr lang="en-US" altLang="en-US" sz="2000" b="1" kern="0" dirty="0">
                  <a:solidFill>
                    <a:srgbClr val="1F45B0"/>
                  </a:solidFill>
                </a:rPr>
                <a:t> </a:t>
              </a:r>
              <a:r>
                <a:rPr lang="en-US" altLang="en-US" sz="2000" b="1" kern="0" dirty="0" err="1">
                  <a:solidFill>
                    <a:srgbClr val="1F45B0"/>
                  </a:solidFill>
                </a:rPr>
                <a:t>liệu</a:t>
              </a:r>
              <a:r>
                <a:rPr lang="en-US" altLang="en-US" sz="2000" b="1" kern="0" dirty="0">
                  <a:solidFill>
                    <a:srgbClr val="1F45B0"/>
                  </a:solidFill>
                </a:rPr>
                <a:t> </a:t>
              </a:r>
              <a:r>
                <a:rPr lang="en-US" altLang="en-US" sz="2000" b="1" kern="0" dirty="0" err="1">
                  <a:solidFill>
                    <a:srgbClr val="1F45B0"/>
                  </a:solidFill>
                </a:rPr>
                <a:t>BYT</a:t>
              </a:r>
              <a:endParaRPr lang="en-US" altLang="en-US" sz="2000" b="1" kern="0" dirty="0">
                <a:solidFill>
                  <a:srgbClr val="1F45B0"/>
                </a:solidFill>
              </a:endParaRPr>
            </a:p>
          </p:txBody>
        </p:sp>
        <p:sp>
          <p:nvSpPr>
            <p:cNvPr id="14" name="Text Box 60"/>
            <p:cNvSpPr txBox="1">
              <a:spLocks noChangeArrowheads="1"/>
            </p:cNvSpPr>
            <p:nvPr/>
          </p:nvSpPr>
          <p:spPr bwMode="gray">
            <a:xfrm>
              <a:off x="1431" y="1930"/>
              <a:ext cx="164" cy="291"/>
            </a:xfrm>
            <a:prstGeom prst="rect">
              <a:avLst/>
            </a:prstGeom>
            <a:noFill/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2400" kern="0" dirty="0">
                  <a:solidFill>
                    <a:srgbClr val="FFFFFF"/>
                  </a:solidFill>
                </a:rPr>
                <a:t>2</a:t>
              </a:r>
              <a:endParaRPr lang="en-US" altLang="en-US" sz="2400" kern="0" dirty="0">
                <a:solidFill>
                  <a:srgbClr val="FFFFFF"/>
                </a:solidFill>
                <a:cs typeface="+mn-cs"/>
              </a:endParaRPr>
            </a:p>
          </p:txBody>
        </p:sp>
      </p:grpSp>
      <p:grpSp>
        <p:nvGrpSpPr>
          <p:cNvPr id="15" name="Group 34"/>
          <p:cNvGrpSpPr>
            <a:grpSpLocks/>
          </p:cNvGrpSpPr>
          <p:nvPr/>
        </p:nvGrpSpPr>
        <p:grpSpPr bwMode="auto">
          <a:xfrm>
            <a:off x="1342039" y="3603821"/>
            <a:ext cx="6477000" cy="1087241"/>
            <a:chOff x="1296" y="1824"/>
            <a:chExt cx="2976" cy="432"/>
          </a:xfrm>
        </p:grpSpPr>
        <p:sp>
          <p:nvSpPr>
            <p:cNvPr id="16" name="AutoShape 47"/>
            <p:cNvSpPr>
              <a:spLocks noChangeArrowheads="1"/>
            </p:cNvSpPr>
            <p:nvPr/>
          </p:nvSpPr>
          <p:spPr bwMode="gray">
            <a:xfrm>
              <a:off x="1536" y="1899"/>
              <a:ext cx="2736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85BA54">
                    <a:gamma/>
                    <a:tint val="21176"/>
                    <a:invGamma/>
                  </a:srgbClr>
                </a:gs>
                <a:gs pos="100000">
                  <a:srgbClr val="85BA54"/>
                </a:gs>
              </a:gsLst>
              <a:lin ang="0" scaled="1"/>
            </a:gradFill>
            <a:ln w="12700" algn="ctr">
              <a:solidFill>
                <a:srgbClr val="FFFFFF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003366"/>
                </a:solidFill>
                <a:cs typeface="+mn-cs"/>
              </a:endParaRPr>
            </a:p>
          </p:txBody>
        </p:sp>
        <p:sp>
          <p:nvSpPr>
            <p:cNvPr id="17" name="AutoShape 48"/>
            <p:cNvSpPr>
              <a:spLocks noChangeArrowheads="1"/>
            </p:cNvSpPr>
            <p:nvPr/>
          </p:nvSpPr>
          <p:spPr bwMode="gray">
            <a:xfrm>
              <a:off x="1296" y="1824"/>
              <a:ext cx="432" cy="432"/>
            </a:xfrm>
            <a:prstGeom prst="diamond">
              <a:avLst/>
            </a:prstGeom>
            <a:solidFill>
              <a:srgbClr val="85BA54"/>
            </a:solidFill>
            <a:ln w="25400" algn="ctr">
              <a:solidFill>
                <a:srgbClr val="FFFFFF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003366"/>
                </a:solidFill>
                <a:cs typeface="+mn-cs"/>
              </a:endParaRPr>
            </a:p>
          </p:txBody>
        </p:sp>
        <p:sp>
          <p:nvSpPr>
            <p:cNvPr id="18" name="Text Box 49"/>
            <p:cNvSpPr txBox="1">
              <a:spLocks noChangeArrowheads="1"/>
            </p:cNvSpPr>
            <p:nvPr/>
          </p:nvSpPr>
          <p:spPr bwMode="gray">
            <a:xfrm>
              <a:off x="1759" y="1975"/>
              <a:ext cx="2513" cy="159"/>
            </a:xfrm>
            <a:prstGeom prst="rect">
              <a:avLst/>
            </a:prstGeom>
            <a:noFill/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2000" b="1" kern="0" dirty="0" err="1">
                  <a:solidFill>
                    <a:srgbClr val="1F45B0"/>
                  </a:solidFill>
                </a:rPr>
                <a:t>Hướng</a:t>
              </a:r>
              <a:r>
                <a:rPr lang="en-US" altLang="en-US" sz="2000" b="1" kern="0" dirty="0">
                  <a:solidFill>
                    <a:srgbClr val="1F45B0"/>
                  </a:solidFill>
                </a:rPr>
                <a:t> </a:t>
              </a:r>
              <a:r>
                <a:rPr lang="en-US" altLang="en-US" sz="2000" b="1" kern="0" dirty="0" err="1">
                  <a:solidFill>
                    <a:srgbClr val="1F45B0"/>
                  </a:solidFill>
                </a:rPr>
                <a:t>dẫn</a:t>
              </a:r>
              <a:r>
                <a:rPr lang="en-US" altLang="en-US" sz="2000" b="1" kern="0" dirty="0">
                  <a:solidFill>
                    <a:srgbClr val="1F45B0"/>
                  </a:solidFill>
                </a:rPr>
                <a:t> </a:t>
              </a:r>
              <a:r>
                <a:rPr lang="en-US" altLang="en-US" sz="2000" b="1" kern="0" dirty="0" err="1">
                  <a:solidFill>
                    <a:srgbClr val="1F45B0"/>
                  </a:solidFill>
                </a:rPr>
                <a:t>cài</a:t>
              </a:r>
              <a:r>
                <a:rPr lang="en-US" altLang="en-US" sz="2000" b="1" kern="0" dirty="0">
                  <a:solidFill>
                    <a:srgbClr val="1F45B0"/>
                  </a:solidFill>
                </a:rPr>
                <a:t> </a:t>
              </a:r>
              <a:r>
                <a:rPr lang="en-US" altLang="en-US" sz="2000" b="1" kern="0" dirty="0" err="1">
                  <a:solidFill>
                    <a:srgbClr val="1F45B0"/>
                  </a:solidFill>
                </a:rPr>
                <a:t>đặt</a:t>
              </a:r>
              <a:r>
                <a:rPr lang="en-US" altLang="en-US" sz="2000" b="1" kern="0" dirty="0">
                  <a:solidFill>
                    <a:srgbClr val="1F45B0"/>
                  </a:solidFill>
                </a:rPr>
                <a:t> GATEWAY</a:t>
              </a:r>
            </a:p>
          </p:txBody>
        </p:sp>
        <p:sp>
          <p:nvSpPr>
            <p:cNvPr id="19" name="Text Box 50"/>
            <p:cNvSpPr txBox="1">
              <a:spLocks noChangeArrowheads="1"/>
            </p:cNvSpPr>
            <p:nvPr/>
          </p:nvSpPr>
          <p:spPr bwMode="gray">
            <a:xfrm>
              <a:off x="1416" y="1947"/>
              <a:ext cx="164" cy="183"/>
            </a:xfrm>
            <a:prstGeom prst="rect">
              <a:avLst/>
            </a:prstGeom>
            <a:noFill/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2400" kern="0" dirty="0">
                  <a:solidFill>
                    <a:srgbClr val="FFFFFF"/>
                  </a:solidFill>
                  <a:cs typeface="+mn-cs"/>
                </a:rPr>
                <a:t>3</a:t>
              </a:r>
            </a:p>
          </p:txBody>
        </p:sp>
      </p:grpSp>
      <p:grpSp>
        <p:nvGrpSpPr>
          <p:cNvPr id="20" name="Group 34"/>
          <p:cNvGrpSpPr>
            <a:grpSpLocks/>
          </p:cNvGrpSpPr>
          <p:nvPr/>
        </p:nvGrpSpPr>
        <p:grpSpPr bwMode="auto">
          <a:xfrm>
            <a:off x="907346" y="5283240"/>
            <a:ext cx="6503117" cy="1072402"/>
            <a:chOff x="1296" y="1824"/>
            <a:chExt cx="2988" cy="432"/>
          </a:xfrm>
          <a:solidFill>
            <a:srgbClr val="34B3E4"/>
          </a:solidFill>
        </p:grpSpPr>
        <p:sp>
          <p:nvSpPr>
            <p:cNvPr id="21" name="AutoShape 47"/>
            <p:cNvSpPr>
              <a:spLocks noChangeArrowheads="1"/>
            </p:cNvSpPr>
            <p:nvPr/>
          </p:nvSpPr>
          <p:spPr bwMode="gray">
            <a:xfrm>
              <a:off x="1548" y="1877"/>
              <a:ext cx="2736" cy="288"/>
            </a:xfrm>
            <a:prstGeom prst="roundRect">
              <a:avLst>
                <a:gd name="adj" fmla="val 16667"/>
              </a:avLst>
            </a:prstGeom>
            <a:grpFill/>
            <a:ln w="3175">
              <a:headEnd/>
              <a:tailEnd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003366"/>
                </a:solidFill>
                <a:cs typeface="+mn-cs"/>
              </a:endParaRPr>
            </a:p>
          </p:txBody>
        </p:sp>
        <p:sp>
          <p:nvSpPr>
            <p:cNvPr id="22" name="AutoShape 48"/>
            <p:cNvSpPr>
              <a:spLocks noChangeArrowheads="1"/>
            </p:cNvSpPr>
            <p:nvPr/>
          </p:nvSpPr>
          <p:spPr bwMode="gray">
            <a:xfrm>
              <a:off x="1296" y="1824"/>
              <a:ext cx="432" cy="432"/>
            </a:xfrm>
            <a:prstGeom prst="diamond">
              <a:avLst/>
            </a:prstGeom>
            <a:grpFill/>
            <a:ln w="3175">
              <a:headEnd/>
              <a:tailEnd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003366"/>
                </a:solidFill>
                <a:cs typeface="+mn-cs"/>
              </a:endParaRPr>
            </a:p>
          </p:txBody>
        </p:sp>
        <p:sp>
          <p:nvSpPr>
            <p:cNvPr id="23" name="Text Box 49"/>
            <p:cNvSpPr txBox="1">
              <a:spLocks noChangeArrowheads="1"/>
            </p:cNvSpPr>
            <p:nvPr/>
          </p:nvSpPr>
          <p:spPr bwMode="gray">
            <a:xfrm>
              <a:off x="1759" y="1934"/>
              <a:ext cx="2513" cy="161"/>
            </a:xfrm>
            <a:prstGeom prst="rect">
              <a:avLst/>
            </a:prstGeom>
            <a:noFill/>
            <a:ln w="3175"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  <a:ex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2000" b="1" kern="0" dirty="0" err="1">
                  <a:solidFill>
                    <a:srgbClr val="1F45B0"/>
                  </a:solidFill>
                </a:rPr>
                <a:t>Hướng</a:t>
              </a:r>
              <a:r>
                <a:rPr lang="en-US" altLang="en-US" sz="2000" b="1" kern="0" dirty="0">
                  <a:solidFill>
                    <a:srgbClr val="1F45B0"/>
                  </a:solidFill>
                </a:rPr>
                <a:t> </a:t>
              </a:r>
              <a:r>
                <a:rPr lang="en-US" altLang="en-US" sz="2000" b="1" kern="0" dirty="0" err="1">
                  <a:solidFill>
                    <a:srgbClr val="1F45B0"/>
                  </a:solidFill>
                </a:rPr>
                <a:t>dẫn</a:t>
              </a:r>
              <a:r>
                <a:rPr lang="en-US" altLang="en-US" sz="2000" b="1" kern="0" dirty="0">
                  <a:solidFill>
                    <a:srgbClr val="1F45B0"/>
                  </a:solidFill>
                </a:rPr>
                <a:t> </a:t>
              </a:r>
              <a:r>
                <a:rPr lang="en-US" altLang="en-US" sz="2000" b="1" kern="0" dirty="0" err="1">
                  <a:solidFill>
                    <a:srgbClr val="1F45B0"/>
                  </a:solidFill>
                </a:rPr>
                <a:t>đối</a:t>
              </a:r>
              <a:r>
                <a:rPr lang="en-US" altLang="en-US" sz="2000" b="1" kern="0" dirty="0">
                  <a:solidFill>
                    <a:srgbClr val="1F45B0"/>
                  </a:solidFill>
                </a:rPr>
                <a:t> </a:t>
              </a:r>
              <a:r>
                <a:rPr lang="en-US" altLang="en-US" sz="2000" b="1" kern="0" dirty="0" err="1">
                  <a:solidFill>
                    <a:srgbClr val="1F45B0"/>
                  </a:solidFill>
                </a:rPr>
                <a:t>soát</a:t>
              </a:r>
              <a:r>
                <a:rPr lang="en-US" altLang="en-US" sz="2000" b="1" kern="0" dirty="0">
                  <a:solidFill>
                    <a:srgbClr val="1F45B0"/>
                  </a:solidFill>
                </a:rPr>
                <a:t> </a:t>
              </a:r>
              <a:r>
                <a:rPr lang="en-US" altLang="en-US" sz="2000" b="1" kern="0" dirty="0" err="1">
                  <a:solidFill>
                    <a:srgbClr val="1F45B0"/>
                  </a:solidFill>
                </a:rPr>
                <a:t>dữ</a:t>
              </a:r>
              <a:r>
                <a:rPr lang="en-US" altLang="en-US" sz="2000" b="1" kern="0" dirty="0">
                  <a:solidFill>
                    <a:srgbClr val="1F45B0"/>
                  </a:solidFill>
                </a:rPr>
                <a:t> </a:t>
              </a:r>
              <a:r>
                <a:rPr lang="en-US" altLang="en-US" sz="2000" b="1" kern="0" dirty="0" err="1">
                  <a:solidFill>
                    <a:srgbClr val="1F45B0"/>
                  </a:solidFill>
                </a:rPr>
                <a:t>liệu</a:t>
              </a:r>
              <a:r>
                <a:rPr lang="en-US" altLang="en-US" sz="2000" b="1" kern="0" dirty="0">
                  <a:solidFill>
                    <a:srgbClr val="1F45B0"/>
                  </a:solidFill>
                </a:rPr>
                <a:t> </a:t>
              </a:r>
              <a:r>
                <a:rPr lang="en-US" altLang="en-US" sz="2000" b="1" kern="0" dirty="0" err="1">
                  <a:solidFill>
                    <a:srgbClr val="1F45B0"/>
                  </a:solidFill>
                </a:rPr>
                <a:t>trên</a:t>
              </a:r>
              <a:r>
                <a:rPr lang="en-US" altLang="en-US" sz="2000" b="1" kern="0" dirty="0">
                  <a:solidFill>
                    <a:srgbClr val="1F45B0"/>
                  </a:solidFill>
                </a:rPr>
                <a:t> </a:t>
              </a:r>
              <a:r>
                <a:rPr lang="en-US" altLang="en-US" sz="2000" b="1" kern="0" dirty="0" err="1">
                  <a:solidFill>
                    <a:srgbClr val="1F45B0"/>
                  </a:solidFill>
                </a:rPr>
                <a:t>cổng</a:t>
              </a:r>
              <a:r>
                <a:rPr lang="en-US" altLang="en-US" sz="2000" b="1" kern="0" dirty="0">
                  <a:solidFill>
                    <a:srgbClr val="1F45B0"/>
                  </a:solidFill>
                </a:rPr>
                <a:t> </a:t>
              </a:r>
              <a:r>
                <a:rPr lang="en-US" altLang="en-US" sz="2000" b="1" kern="0" dirty="0" err="1">
                  <a:solidFill>
                    <a:srgbClr val="1F45B0"/>
                  </a:solidFill>
                </a:rPr>
                <a:t>BYT</a:t>
              </a:r>
              <a:endParaRPr lang="en-US" altLang="en-US" sz="2000" b="1" kern="0" dirty="0">
                <a:solidFill>
                  <a:srgbClr val="1F45B0"/>
                </a:solidFill>
              </a:endParaRPr>
            </a:p>
          </p:txBody>
        </p:sp>
        <p:sp>
          <p:nvSpPr>
            <p:cNvPr id="24" name="Text Box 50"/>
            <p:cNvSpPr txBox="1">
              <a:spLocks noChangeArrowheads="1"/>
            </p:cNvSpPr>
            <p:nvPr/>
          </p:nvSpPr>
          <p:spPr bwMode="gray">
            <a:xfrm>
              <a:off x="1426" y="1934"/>
              <a:ext cx="164" cy="186"/>
            </a:xfrm>
            <a:prstGeom prst="rect">
              <a:avLst/>
            </a:prstGeom>
            <a:noFill/>
            <a:ln w="3175"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  <a:ex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2400" kern="0" dirty="0">
                  <a:solidFill>
                    <a:srgbClr val="FFFFFF"/>
                  </a:solidFill>
                </a:rPr>
                <a:t>4</a:t>
              </a:r>
              <a:endParaRPr lang="en-US" altLang="en-US" sz="2400" kern="0" dirty="0">
                <a:solidFill>
                  <a:srgbClr val="FFFFFF"/>
                </a:solidFill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533374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CÀI</a:t>
            </a:r>
            <a:r>
              <a:rPr lang="en-US" dirty="0"/>
              <a:t> </a:t>
            </a:r>
            <a:r>
              <a:rPr lang="en-US" dirty="0" err="1"/>
              <a:t>ĐẶT</a:t>
            </a:r>
            <a:r>
              <a:rPr lang="en-US" dirty="0"/>
              <a:t> </a:t>
            </a:r>
            <a:r>
              <a:rPr lang="en-US" dirty="0" err="1"/>
              <a:t>ỨNG</a:t>
            </a:r>
            <a:r>
              <a:rPr lang="en-US" dirty="0"/>
              <a:t> </a:t>
            </a:r>
            <a:r>
              <a:rPr lang="en-US" dirty="0" err="1"/>
              <a:t>DỤNG</a:t>
            </a:r>
            <a:r>
              <a:rPr lang="en-US" dirty="0"/>
              <a:t> GATEWAY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>
              <a:defRPr/>
            </a:pPr>
            <a:r>
              <a:rPr lang="en-US"/>
              <a:t>Trang </a:t>
            </a:r>
            <a:fld id="{0BF48163-BAD1-4B86-97D0-48C201228A00}" type="slidenum">
              <a:rPr lang="en-US" smtClean="0"/>
              <a:pPr algn="r">
                <a:defRPr/>
              </a:pPr>
              <a:t>20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990600" y="1295400"/>
            <a:ext cx="7467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FFCC00"/>
              </a:buClr>
              <a:buSzPct val="80000"/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accent2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Hoàn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tất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cài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đặt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chương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trình</a:t>
            </a:r>
            <a:r>
              <a:rPr lang="en-US" dirty="0">
                <a:solidFill>
                  <a:srgbClr val="0070C0"/>
                </a:solidFill>
              </a:rPr>
              <a:t>, Gateway </a:t>
            </a:r>
            <a:r>
              <a:rPr lang="en-US" dirty="0" err="1">
                <a:solidFill>
                  <a:srgbClr val="0070C0"/>
                </a:solidFill>
              </a:rPr>
              <a:t>sẽ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tự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động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chạy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ngầm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trên</a:t>
            </a:r>
            <a:r>
              <a:rPr lang="en-US" dirty="0">
                <a:solidFill>
                  <a:srgbClr val="0070C0"/>
                </a:solidFill>
              </a:rPr>
              <a:t> Task Bar</a:t>
            </a:r>
            <a:endParaRPr lang="en-CA" altLang="en-US" b="1" dirty="0">
              <a:solidFill>
                <a:srgbClr val="0070C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6146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437" y="2452906"/>
            <a:ext cx="7083600" cy="277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83020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THIẾT</a:t>
            </a:r>
            <a:r>
              <a:rPr lang="en-US" dirty="0"/>
              <a:t> </a:t>
            </a:r>
            <a:r>
              <a:rPr lang="en-US" dirty="0" err="1"/>
              <a:t>LẬP</a:t>
            </a:r>
            <a:r>
              <a:rPr lang="en-US" dirty="0"/>
              <a:t> </a:t>
            </a:r>
            <a:r>
              <a:rPr lang="en-US" dirty="0" err="1"/>
              <a:t>THAM</a:t>
            </a:r>
            <a:r>
              <a:rPr lang="en-US" dirty="0"/>
              <a:t> </a:t>
            </a:r>
            <a:r>
              <a:rPr lang="en-US" dirty="0" err="1"/>
              <a:t>SỐ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Trang </a:t>
            </a:r>
            <a:fld id="{20489E29-5417-46DD-9AFE-B3F931F37188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5642" y="1905000"/>
            <a:ext cx="7083600" cy="277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3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2637" y="2219572"/>
            <a:ext cx="5127483" cy="2248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892" y="1812466"/>
            <a:ext cx="7679976" cy="3656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350" y="1624013"/>
            <a:ext cx="7033059" cy="403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6772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THIẾT</a:t>
            </a:r>
            <a:r>
              <a:rPr lang="en-US" dirty="0"/>
              <a:t> </a:t>
            </a:r>
            <a:r>
              <a:rPr lang="en-US" dirty="0" err="1"/>
              <a:t>LẬP</a:t>
            </a:r>
            <a:r>
              <a:rPr lang="en-US" dirty="0"/>
              <a:t> </a:t>
            </a:r>
            <a:r>
              <a:rPr lang="en-US" dirty="0" err="1"/>
              <a:t>THAM</a:t>
            </a:r>
            <a:r>
              <a:rPr lang="en-US" dirty="0"/>
              <a:t> </a:t>
            </a:r>
            <a:r>
              <a:rPr lang="en-US" dirty="0" err="1"/>
              <a:t>SỐ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>
              <a:defRPr/>
            </a:pPr>
            <a:r>
              <a:rPr lang="en-US"/>
              <a:t>Trang </a:t>
            </a:r>
            <a:fld id="{0BF48163-BAD1-4B86-97D0-48C201228A00}" type="slidenum">
              <a:rPr lang="en-US" smtClean="0"/>
              <a:pPr algn="r">
                <a:defRPr/>
              </a:pPr>
              <a:t>22</a:t>
            </a:fld>
            <a:endParaRPr lang="en-US" dirty="0"/>
          </a:p>
        </p:txBody>
      </p:sp>
      <p:pic>
        <p:nvPicPr>
          <p:cNvPr id="10242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423" y="2021227"/>
            <a:ext cx="7839177" cy="4379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742950" y="838200"/>
            <a:ext cx="7467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rgbClr val="FF0000"/>
              </a:buClr>
              <a:buSzPct val="80000"/>
              <a:buFont typeface="+mj-lt"/>
              <a:buAutoNum type="arabicPeriod"/>
            </a:pPr>
            <a:r>
              <a:rPr lang="en-US" dirty="0">
                <a:solidFill>
                  <a:srgbClr val="0070C0"/>
                </a:solidFill>
              </a:rPr>
              <a:t>Chi </a:t>
            </a:r>
            <a:r>
              <a:rPr lang="en-US" dirty="0" err="1">
                <a:solidFill>
                  <a:srgbClr val="0070C0"/>
                </a:solidFill>
              </a:rPr>
              <a:t>tiết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thiết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lập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đối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với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dirty="0">
                <a:solidFill>
                  <a:srgbClr val="0070C0"/>
                </a:solidFill>
              </a:rPr>
              <a:t>CSYT </a:t>
            </a:r>
            <a:r>
              <a:rPr lang="en-US" dirty="0" err="1">
                <a:solidFill>
                  <a:srgbClr val="0070C0"/>
                </a:solidFill>
              </a:rPr>
              <a:t>hoàn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toàn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sử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dụng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chương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trình</a:t>
            </a:r>
            <a:r>
              <a:rPr lang="en-US" dirty="0">
                <a:solidFill>
                  <a:srgbClr val="0070C0"/>
                </a:solidFill>
              </a:rPr>
              <a:t> VAS </a:t>
            </a:r>
            <a:r>
              <a:rPr lang="en-US" dirty="0" err="1">
                <a:solidFill>
                  <a:srgbClr val="0070C0"/>
                </a:solidFill>
              </a:rPr>
              <a:t>để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đẩy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hồ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sơ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lên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Cổng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giám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định</a:t>
            </a:r>
            <a:r>
              <a:rPr lang="en-US" dirty="0">
                <a:solidFill>
                  <a:srgbClr val="0070C0"/>
                </a:solidFill>
              </a:rPr>
              <a:t> BHYT </a:t>
            </a:r>
            <a:r>
              <a:rPr lang="en-US" dirty="0" err="1">
                <a:solidFill>
                  <a:srgbClr val="0070C0"/>
                </a:solidFill>
              </a:rPr>
              <a:t>hoặc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sử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dụng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chương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trình</a:t>
            </a:r>
            <a:r>
              <a:rPr lang="en-US" dirty="0">
                <a:solidFill>
                  <a:srgbClr val="0070C0"/>
                </a:solidFill>
              </a:rPr>
              <a:t> HIS </a:t>
            </a:r>
            <a:r>
              <a:rPr lang="en-US" dirty="0" err="1">
                <a:solidFill>
                  <a:srgbClr val="0070C0"/>
                </a:solidFill>
              </a:rPr>
              <a:t>của</a:t>
            </a:r>
            <a:r>
              <a:rPr lang="en-US" dirty="0">
                <a:solidFill>
                  <a:srgbClr val="0070C0"/>
                </a:solidFill>
              </a:rPr>
              <a:t> VNPT </a:t>
            </a:r>
            <a:r>
              <a:rPr lang="en-US" dirty="0" err="1">
                <a:solidFill>
                  <a:srgbClr val="0070C0"/>
                </a:solidFill>
              </a:rPr>
              <a:t>để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đẩy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hồ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sơ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lên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hai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Cổng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dữ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liệu</a:t>
            </a:r>
            <a:r>
              <a:rPr lang="en-US" dirty="0">
                <a:solidFill>
                  <a:srgbClr val="0070C0"/>
                </a:solidFill>
              </a:rPr>
              <a:t> y </a:t>
            </a:r>
            <a:r>
              <a:rPr lang="en-US" dirty="0" err="1">
                <a:solidFill>
                  <a:srgbClr val="0070C0"/>
                </a:solidFill>
              </a:rPr>
              <a:t>tế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và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Cổng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giám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định</a:t>
            </a:r>
            <a:r>
              <a:rPr lang="en-US" dirty="0">
                <a:solidFill>
                  <a:srgbClr val="0070C0"/>
                </a:solidFill>
              </a:rPr>
              <a:t> BHYT :</a:t>
            </a:r>
            <a:endParaRPr lang="en-CA" altLang="en-US" b="1" dirty="0">
              <a:solidFill>
                <a:srgbClr val="0070C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4048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THIẾT</a:t>
            </a:r>
            <a:r>
              <a:rPr lang="en-US" dirty="0"/>
              <a:t> </a:t>
            </a:r>
            <a:r>
              <a:rPr lang="en-US" dirty="0" err="1"/>
              <a:t>LẬP</a:t>
            </a:r>
            <a:r>
              <a:rPr lang="en-US" dirty="0"/>
              <a:t> </a:t>
            </a:r>
            <a:r>
              <a:rPr lang="en-US" dirty="0" err="1"/>
              <a:t>THAM</a:t>
            </a:r>
            <a:r>
              <a:rPr lang="en-US" dirty="0"/>
              <a:t> </a:t>
            </a:r>
            <a:r>
              <a:rPr lang="en-US" dirty="0" err="1"/>
              <a:t>SỐ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>
              <a:defRPr/>
            </a:pPr>
            <a:r>
              <a:rPr lang="en-US"/>
              <a:t>Trang </a:t>
            </a:r>
            <a:fld id="{0BF48163-BAD1-4B86-97D0-48C201228A00}" type="slidenum">
              <a:rPr lang="en-US" smtClean="0"/>
              <a:pPr algn="r">
                <a:defRPr/>
              </a:pPr>
              <a:t>23</a:t>
            </a:fld>
            <a:endParaRPr lang="en-US" dirty="0"/>
          </a:p>
        </p:txBody>
      </p:sp>
      <p:pic>
        <p:nvPicPr>
          <p:cNvPr id="11266" name="Picture 2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066800"/>
            <a:ext cx="8358255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1836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THIẾT</a:t>
            </a:r>
            <a:r>
              <a:rPr lang="en-US" dirty="0"/>
              <a:t> </a:t>
            </a:r>
            <a:r>
              <a:rPr lang="en-US" dirty="0" err="1"/>
              <a:t>LẬP</a:t>
            </a:r>
            <a:r>
              <a:rPr lang="en-US" dirty="0"/>
              <a:t> </a:t>
            </a:r>
            <a:r>
              <a:rPr lang="en-US" dirty="0" err="1"/>
              <a:t>THAM</a:t>
            </a:r>
            <a:r>
              <a:rPr lang="en-US" dirty="0"/>
              <a:t> </a:t>
            </a:r>
            <a:r>
              <a:rPr lang="en-US" dirty="0" err="1"/>
              <a:t>SỐ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>
              <a:defRPr/>
            </a:pPr>
            <a:r>
              <a:rPr lang="en-US"/>
              <a:t>Trang </a:t>
            </a:r>
            <a:fld id="{0BF48163-BAD1-4B86-97D0-48C201228A00}" type="slidenum">
              <a:rPr lang="en-US" smtClean="0"/>
              <a:pPr algn="r">
                <a:defRPr/>
              </a:pPr>
              <a:t>24</a:t>
            </a:fld>
            <a:endParaRPr lang="en-US" dirty="0"/>
          </a:p>
        </p:txBody>
      </p:sp>
      <p:pic>
        <p:nvPicPr>
          <p:cNvPr id="12290" name="Picture 2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066800"/>
            <a:ext cx="8470364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75679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THIẾT</a:t>
            </a:r>
            <a:r>
              <a:rPr lang="en-US" dirty="0"/>
              <a:t> </a:t>
            </a:r>
            <a:r>
              <a:rPr lang="en-US" dirty="0" err="1"/>
              <a:t>LẬP</a:t>
            </a:r>
            <a:r>
              <a:rPr lang="en-US" dirty="0"/>
              <a:t> </a:t>
            </a:r>
            <a:r>
              <a:rPr lang="en-US" dirty="0" err="1"/>
              <a:t>THAM</a:t>
            </a:r>
            <a:r>
              <a:rPr lang="en-US" dirty="0"/>
              <a:t> </a:t>
            </a:r>
            <a:r>
              <a:rPr lang="en-US" dirty="0" err="1"/>
              <a:t>SỐ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>
              <a:defRPr/>
            </a:pPr>
            <a:r>
              <a:rPr lang="en-US"/>
              <a:t>Trang </a:t>
            </a:r>
            <a:fld id="{0BF48163-BAD1-4B86-97D0-48C201228A00}" type="slidenum">
              <a:rPr lang="en-US" smtClean="0"/>
              <a:pPr algn="r">
                <a:defRPr/>
              </a:pPr>
              <a:t>25</a:t>
            </a:fld>
            <a:endParaRPr lang="en-US" dirty="0"/>
          </a:p>
        </p:txBody>
      </p:sp>
      <p:pic>
        <p:nvPicPr>
          <p:cNvPr id="13314" name="Picture 2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066800"/>
            <a:ext cx="8358255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7013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THIẾT</a:t>
            </a:r>
            <a:r>
              <a:rPr lang="en-US" dirty="0"/>
              <a:t> </a:t>
            </a:r>
            <a:r>
              <a:rPr lang="en-US" dirty="0" err="1"/>
              <a:t>LẬP</a:t>
            </a:r>
            <a:r>
              <a:rPr lang="en-US" dirty="0"/>
              <a:t> </a:t>
            </a:r>
            <a:r>
              <a:rPr lang="en-US" dirty="0" err="1"/>
              <a:t>THAM</a:t>
            </a:r>
            <a:r>
              <a:rPr lang="en-US" dirty="0"/>
              <a:t> </a:t>
            </a:r>
            <a:r>
              <a:rPr lang="en-US" dirty="0" err="1"/>
              <a:t>SỐ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>
              <a:defRPr/>
            </a:pPr>
            <a:r>
              <a:rPr lang="en-US"/>
              <a:t>Trang </a:t>
            </a:r>
            <a:fld id="{0BF48163-BAD1-4B86-97D0-48C201228A00}" type="slidenum">
              <a:rPr lang="en-US" smtClean="0"/>
              <a:pPr algn="r">
                <a:defRPr/>
              </a:pPr>
              <a:t>26</a:t>
            </a:fld>
            <a:endParaRPr lang="en-US" dirty="0"/>
          </a:p>
        </p:txBody>
      </p:sp>
      <p:pic>
        <p:nvPicPr>
          <p:cNvPr id="14338" name="Picture 2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43000"/>
            <a:ext cx="7987103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34260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THIẾT</a:t>
            </a:r>
            <a:r>
              <a:rPr lang="en-US" dirty="0"/>
              <a:t> </a:t>
            </a:r>
            <a:r>
              <a:rPr lang="en-US" dirty="0" err="1"/>
              <a:t>LẬP</a:t>
            </a:r>
            <a:r>
              <a:rPr lang="en-US" dirty="0"/>
              <a:t> </a:t>
            </a:r>
            <a:r>
              <a:rPr lang="en-US" dirty="0" err="1"/>
              <a:t>THAM</a:t>
            </a:r>
            <a:r>
              <a:rPr lang="en-US" dirty="0"/>
              <a:t> </a:t>
            </a:r>
            <a:r>
              <a:rPr lang="en-US" dirty="0" err="1"/>
              <a:t>SỐ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>
              <a:defRPr/>
            </a:pPr>
            <a:r>
              <a:rPr lang="en-US"/>
              <a:t>Trang </a:t>
            </a:r>
            <a:fld id="{0BF48163-BAD1-4B86-97D0-48C201228A00}" type="slidenum">
              <a:rPr lang="en-US" smtClean="0"/>
              <a:pPr algn="r">
                <a:defRPr/>
              </a:pPr>
              <a:t>27</a:t>
            </a:fld>
            <a:endParaRPr lang="en-US" dirty="0"/>
          </a:p>
        </p:txBody>
      </p:sp>
      <p:pic>
        <p:nvPicPr>
          <p:cNvPr id="15362" name="Picture 2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914400"/>
            <a:ext cx="7046119" cy="4087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1085850" y="5002314"/>
            <a:ext cx="7467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rgbClr val="FFCC00"/>
              </a:buClr>
              <a:buSzPct val="80000"/>
              <a:buFont typeface="Wingdings" panose="05000000000000000000" pitchFamily="2" charset="2"/>
              <a:buChar char="Ø"/>
            </a:pPr>
            <a:r>
              <a:rPr lang="en-US" dirty="0" err="1">
                <a:solidFill>
                  <a:srgbClr val="0070C0"/>
                </a:solidFill>
              </a:rPr>
              <a:t>Với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thiết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lập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này</a:t>
            </a:r>
            <a:r>
              <a:rPr lang="en-US" dirty="0">
                <a:solidFill>
                  <a:srgbClr val="0070C0"/>
                </a:solidFill>
              </a:rPr>
              <a:t>, </a:t>
            </a:r>
            <a:r>
              <a:rPr lang="en-US" b="1" dirty="0" err="1">
                <a:solidFill>
                  <a:srgbClr val="0070C0"/>
                </a:solidFill>
              </a:rPr>
              <a:t>hồ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err="1">
                <a:solidFill>
                  <a:srgbClr val="0070C0"/>
                </a:solidFill>
              </a:rPr>
              <a:t>sơ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err="1">
                <a:solidFill>
                  <a:srgbClr val="0070C0"/>
                </a:solidFill>
              </a:rPr>
              <a:t>nhập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err="1">
                <a:solidFill>
                  <a:srgbClr val="0070C0"/>
                </a:solidFill>
              </a:rPr>
              <a:t>viện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muốn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đẩy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lên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phải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được</a:t>
            </a:r>
            <a:r>
              <a:rPr lang="en-US" dirty="0">
                <a:solidFill>
                  <a:srgbClr val="0070C0"/>
                </a:solidFill>
              </a:rPr>
              <a:t> copy </a:t>
            </a:r>
            <a:r>
              <a:rPr lang="en-US" dirty="0" err="1">
                <a:solidFill>
                  <a:srgbClr val="0070C0"/>
                </a:solidFill>
              </a:rPr>
              <a:t>vào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thư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mục</a:t>
            </a:r>
            <a:r>
              <a:rPr lang="en-US" dirty="0">
                <a:solidFill>
                  <a:srgbClr val="0070C0"/>
                </a:solidFill>
              </a:rPr>
              <a:t> F:\Teca\VAS\KetQua\checkin, </a:t>
            </a:r>
            <a:r>
              <a:rPr lang="en-US" b="1" dirty="0" err="1">
                <a:solidFill>
                  <a:srgbClr val="0070C0"/>
                </a:solidFill>
              </a:rPr>
              <a:t>hồ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err="1">
                <a:solidFill>
                  <a:srgbClr val="0070C0"/>
                </a:solidFill>
              </a:rPr>
              <a:t>sơ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err="1">
                <a:solidFill>
                  <a:srgbClr val="0070C0"/>
                </a:solidFill>
              </a:rPr>
              <a:t>xuất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err="1">
                <a:solidFill>
                  <a:srgbClr val="0070C0"/>
                </a:solidFill>
              </a:rPr>
              <a:t>viện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sẽ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tự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động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được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lấy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từ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chương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trình</a:t>
            </a:r>
            <a:r>
              <a:rPr lang="en-US" dirty="0">
                <a:solidFill>
                  <a:srgbClr val="0070C0"/>
                </a:solidFill>
              </a:rPr>
              <a:t> VAS </a:t>
            </a:r>
            <a:r>
              <a:rPr lang="en-US" dirty="0" err="1">
                <a:solidFill>
                  <a:srgbClr val="0070C0"/>
                </a:solidFill>
              </a:rPr>
              <a:t>để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đẩy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lên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khi</a:t>
            </a:r>
            <a:r>
              <a:rPr lang="en-US" dirty="0">
                <a:solidFill>
                  <a:srgbClr val="0070C0"/>
                </a:solidFill>
              </a:rPr>
              <a:t> Gateway </a:t>
            </a:r>
            <a:r>
              <a:rPr lang="en-US" dirty="0" err="1">
                <a:solidFill>
                  <a:srgbClr val="0070C0"/>
                </a:solidFill>
              </a:rPr>
              <a:t>hoạt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động</a:t>
            </a:r>
            <a:endParaRPr lang="en-CA" altLang="en-US" b="1" dirty="0">
              <a:solidFill>
                <a:srgbClr val="0070C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0139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GỬI</a:t>
            </a:r>
            <a:r>
              <a:rPr lang="en-US" dirty="0"/>
              <a:t> </a:t>
            </a:r>
            <a:r>
              <a:rPr lang="en-US" dirty="0" err="1"/>
              <a:t>HỒ</a:t>
            </a:r>
            <a:r>
              <a:rPr lang="en-US" dirty="0"/>
              <a:t> </a:t>
            </a:r>
            <a:r>
              <a:rPr lang="en-US" dirty="0" err="1"/>
              <a:t>SƠ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>
              <a:defRPr/>
            </a:pPr>
            <a:r>
              <a:rPr lang="en-US"/>
              <a:t>Trang </a:t>
            </a:r>
            <a:fld id="{0BF48163-BAD1-4B86-97D0-48C201228A00}" type="slidenum">
              <a:rPr lang="en-US" smtClean="0"/>
              <a:pPr algn="r">
                <a:defRPr/>
              </a:pPr>
              <a:t>28</a:t>
            </a:fld>
            <a:endParaRPr lang="en-US" dirty="0"/>
          </a:p>
        </p:txBody>
      </p:sp>
      <p:pic>
        <p:nvPicPr>
          <p:cNvPr id="7" name="Picture 6"/>
          <p:cNvPicPr/>
          <p:nvPr/>
        </p:nvPicPr>
        <p:blipFill rotWithShape="1">
          <a:blip r:embed="rId3"/>
          <a:srcRect b="58588"/>
          <a:stretch/>
        </p:blipFill>
        <p:spPr bwMode="auto">
          <a:xfrm>
            <a:off x="2971800" y="821335"/>
            <a:ext cx="5943600" cy="1083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1612" y="1990370"/>
            <a:ext cx="8713788" cy="4410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0442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Trang </a:t>
            </a:r>
            <a:fld id="{20489E29-5417-46DD-9AFE-B3F931F37188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  <p:grpSp>
        <p:nvGrpSpPr>
          <p:cNvPr id="3" name="Group 34"/>
          <p:cNvGrpSpPr>
            <a:grpSpLocks/>
          </p:cNvGrpSpPr>
          <p:nvPr/>
        </p:nvGrpSpPr>
        <p:grpSpPr bwMode="auto">
          <a:xfrm>
            <a:off x="1371600" y="3048000"/>
            <a:ext cx="6503117" cy="1072402"/>
            <a:chOff x="1296" y="1824"/>
            <a:chExt cx="2988" cy="432"/>
          </a:xfrm>
          <a:solidFill>
            <a:srgbClr val="34B3E4"/>
          </a:solidFill>
        </p:grpSpPr>
        <p:sp>
          <p:nvSpPr>
            <p:cNvPr id="4" name="AutoShape 47"/>
            <p:cNvSpPr>
              <a:spLocks noChangeArrowheads="1"/>
            </p:cNvSpPr>
            <p:nvPr/>
          </p:nvSpPr>
          <p:spPr bwMode="gray">
            <a:xfrm>
              <a:off x="1548" y="1877"/>
              <a:ext cx="2736" cy="288"/>
            </a:xfrm>
            <a:prstGeom prst="roundRect">
              <a:avLst>
                <a:gd name="adj" fmla="val 16667"/>
              </a:avLst>
            </a:prstGeom>
            <a:grpFill/>
            <a:ln w="3175">
              <a:headEnd/>
              <a:tailEnd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003366"/>
                </a:solidFill>
                <a:cs typeface="+mn-cs"/>
              </a:endParaRPr>
            </a:p>
          </p:txBody>
        </p:sp>
        <p:sp>
          <p:nvSpPr>
            <p:cNvPr id="5" name="AutoShape 48"/>
            <p:cNvSpPr>
              <a:spLocks noChangeArrowheads="1"/>
            </p:cNvSpPr>
            <p:nvPr/>
          </p:nvSpPr>
          <p:spPr bwMode="gray">
            <a:xfrm>
              <a:off x="1296" y="1824"/>
              <a:ext cx="432" cy="432"/>
            </a:xfrm>
            <a:prstGeom prst="diamond">
              <a:avLst/>
            </a:prstGeom>
            <a:grpFill/>
            <a:ln w="3175">
              <a:headEnd/>
              <a:tailEnd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003366"/>
                </a:solidFill>
                <a:cs typeface="+mn-cs"/>
              </a:endParaRPr>
            </a:p>
          </p:txBody>
        </p:sp>
        <p:sp>
          <p:nvSpPr>
            <p:cNvPr id="6" name="Text Box 49"/>
            <p:cNvSpPr txBox="1">
              <a:spLocks noChangeArrowheads="1"/>
            </p:cNvSpPr>
            <p:nvPr/>
          </p:nvSpPr>
          <p:spPr bwMode="gray">
            <a:xfrm>
              <a:off x="1759" y="1934"/>
              <a:ext cx="2513" cy="161"/>
            </a:xfrm>
            <a:prstGeom prst="rect">
              <a:avLst/>
            </a:prstGeom>
            <a:noFill/>
            <a:ln w="3175"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  <a:ex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2000" b="1" kern="0" dirty="0" err="1">
                  <a:solidFill>
                    <a:srgbClr val="1F45B0"/>
                  </a:solidFill>
                </a:rPr>
                <a:t>Hướng</a:t>
              </a:r>
              <a:r>
                <a:rPr lang="en-US" altLang="en-US" sz="2000" b="1" kern="0" dirty="0">
                  <a:solidFill>
                    <a:srgbClr val="1F45B0"/>
                  </a:solidFill>
                </a:rPr>
                <a:t> </a:t>
              </a:r>
              <a:r>
                <a:rPr lang="en-US" altLang="en-US" sz="2000" b="1" kern="0" dirty="0" err="1">
                  <a:solidFill>
                    <a:srgbClr val="1F45B0"/>
                  </a:solidFill>
                </a:rPr>
                <a:t>dẫn</a:t>
              </a:r>
              <a:r>
                <a:rPr lang="en-US" altLang="en-US" sz="2000" b="1" kern="0" dirty="0">
                  <a:solidFill>
                    <a:srgbClr val="1F45B0"/>
                  </a:solidFill>
                </a:rPr>
                <a:t> </a:t>
              </a:r>
              <a:r>
                <a:rPr lang="en-US" altLang="en-US" sz="2000" b="1" kern="0" dirty="0" err="1">
                  <a:solidFill>
                    <a:srgbClr val="1F45B0"/>
                  </a:solidFill>
                </a:rPr>
                <a:t>đối</a:t>
              </a:r>
              <a:r>
                <a:rPr lang="en-US" altLang="en-US" sz="2000" b="1" kern="0" dirty="0">
                  <a:solidFill>
                    <a:srgbClr val="1F45B0"/>
                  </a:solidFill>
                </a:rPr>
                <a:t> </a:t>
              </a:r>
              <a:r>
                <a:rPr lang="en-US" altLang="en-US" sz="2000" b="1" kern="0" dirty="0" err="1">
                  <a:solidFill>
                    <a:srgbClr val="1F45B0"/>
                  </a:solidFill>
                </a:rPr>
                <a:t>soát</a:t>
              </a:r>
              <a:r>
                <a:rPr lang="en-US" altLang="en-US" sz="2000" b="1" kern="0" dirty="0">
                  <a:solidFill>
                    <a:srgbClr val="1F45B0"/>
                  </a:solidFill>
                </a:rPr>
                <a:t> </a:t>
              </a:r>
              <a:r>
                <a:rPr lang="en-US" altLang="en-US" sz="2000" b="1" kern="0" dirty="0" err="1">
                  <a:solidFill>
                    <a:srgbClr val="1F45B0"/>
                  </a:solidFill>
                </a:rPr>
                <a:t>dữ</a:t>
              </a:r>
              <a:r>
                <a:rPr lang="en-US" altLang="en-US" sz="2000" b="1" kern="0" dirty="0">
                  <a:solidFill>
                    <a:srgbClr val="1F45B0"/>
                  </a:solidFill>
                </a:rPr>
                <a:t> </a:t>
              </a:r>
              <a:r>
                <a:rPr lang="en-US" altLang="en-US" sz="2000" b="1" kern="0" dirty="0" err="1">
                  <a:solidFill>
                    <a:srgbClr val="1F45B0"/>
                  </a:solidFill>
                </a:rPr>
                <a:t>liệu</a:t>
              </a:r>
              <a:r>
                <a:rPr lang="en-US" altLang="en-US" sz="2000" b="1" kern="0" dirty="0">
                  <a:solidFill>
                    <a:srgbClr val="1F45B0"/>
                  </a:solidFill>
                </a:rPr>
                <a:t> </a:t>
              </a:r>
              <a:r>
                <a:rPr lang="en-US" altLang="en-US" sz="2000" b="1" kern="0" dirty="0" err="1">
                  <a:solidFill>
                    <a:srgbClr val="1F45B0"/>
                  </a:solidFill>
                </a:rPr>
                <a:t>trên</a:t>
              </a:r>
              <a:r>
                <a:rPr lang="en-US" altLang="en-US" sz="2000" b="1" kern="0" dirty="0">
                  <a:solidFill>
                    <a:srgbClr val="1F45B0"/>
                  </a:solidFill>
                </a:rPr>
                <a:t> </a:t>
              </a:r>
              <a:r>
                <a:rPr lang="en-US" altLang="en-US" sz="2000" b="1" kern="0" dirty="0" err="1">
                  <a:solidFill>
                    <a:srgbClr val="1F45B0"/>
                  </a:solidFill>
                </a:rPr>
                <a:t>cổng</a:t>
              </a:r>
              <a:r>
                <a:rPr lang="en-US" altLang="en-US" sz="2000" b="1" kern="0" dirty="0">
                  <a:solidFill>
                    <a:srgbClr val="1F45B0"/>
                  </a:solidFill>
                </a:rPr>
                <a:t> </a:t>
              </a:r>
              <a:r>
                <a:rPr lang="en-US" altLang="en-US" sz="2000" b="1" kern="0" dirty="0" err="1">
                  <a:solidFill>
                    <a:srgbClr val="1F45B0"/>
                  </a:solidFill>
                </a:rPr>
                <a:t>BYT</a:t>
              </a:r>
              <a:endParaRPr lang="en-US" altLang="en-US" sz="2000" b="1" kern="0" dirty="0">
                <a:solidFill>
                  <a:srgbClr val="1F45B0"/>
                </a:solidFill>
              </a:endParaRPr>
            </a:p>
          </p:txBody>
        </p:sp>
        <p:sp>
          <p:nvSpPr>
            <p:cNvPr id="7" name="Text Box 50"/>
            <p:cNvSpPr txBox="1">
              <a:spLocks noChangeArrowheads="1"/>
            </p:cNvSpPr>
            <p:nvPr/>
          </p:nvSpPr>
          <p:spPr bwMode="gray">
            <a:xfrm>
              <a:off x="1426" y="1934"/>
              <a:ext cx="164" cy="186"/>
            </a:xfrm>
            <a:prstGeom prst="rect">
              <a:avLst/>
            </a:prstGeom>
            <a:noFill/>
            <a:ln w="3175"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  <a:ex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2400" kern="0" dirty="0">
                  <a:solidFill>
                    <a:srgbClr val="FFFFFF"/>
                  </a:solidFill>
                </a:rPr>
                <a:t>4</a:t>
              </a:r>
              <a:endParaRPr lang="en-US" altLang="en-US" sz="2400" kern="0" dirty="0">
                <a:solidFill>
                  <a:srgbClr val="FFFFFF"/>
                </a:solidFill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830658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Trang </a:t>
            </a:r>
            <a:fld id="{20489E29-5417-46DD-9AFE-B3F931F37188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1524000" y="2743200"/>
            <a:ext cx="6481313" cy="1163638"/>
            <a:chOff x="1432251" y="1143000"/>
            <a:chExt cx="6481313" cy="685800"/>
          </a:xfrm>
        </p:grpSpPr>
        <p:sp>
          <p:nvSpPr>
            <p:cNvPr id="4" name="AutoShape 57"/>
            <p:cNvSpPr>
              <a:spLocks noChangeArrowheads="1"/>
            </p:cNvSpPr>
            <p:nvPr/>
          </p:nvSpPr>
          <p:spPr bwMode="gray">
            <a:xfrm>
              <a:off x="1954590" y="1270001"/>
              <a:ext cx="5954661" cy="45720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5086C2">
                    <a:gamma/>
                    <a:tint val="21176"/>
                    <a:invGamma/>
                  </a:srgbClr>
                </a:gs>
                <a:gs pos="100000">
                  <a:srgbClr val="5086C2"/>
                </a:gs>
              </a:gsLst>
              <a:lin ang="0" scaled="1"/>
            </a:gradFill>
            <a:ln w="12700" algn="ctr">
              <a:solidFill>
                <a:srgbClr val="FFFFFF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003366"/>
                </a:solidFill>
                <a:cs typeface="+mn-cs"/>
              </a:endParaRPr>
            </a:p>
          </p:txBody>
        </p:sp>
        <p:sp>
          <p:nvSpPr>
            <p:cNvPr id="5" name="AutoShape 48"/>
            <p:cNvSpPr>
              <a:spLocks noChangeArrowheads="1"/>
            </p:cNvSpPr>
            <p:nvPr/>
          </p:nvSpPr>
          <p:spPr bwMode="gray">
            <a:xfrm>
              <a:off x="1432251" y="1143000"/>
              <a:ext cx="940210" cy="685800"/>
            </a:xfrm>
            <a:prstGeom prst="diamond">
              <a:avLst/>
            </a:prstGeom>
            <a:solidFill>
              <a:srgbClr val="0070C0"/>
            </a:solidFill>
            <a:ln w="25400" algn="ctr">
              <a:solidFill>
                <a:srgbClr val="FFFFFF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rgbClr val="003366"/>
                </a:solidFill>
                <a:cs typeface="+mn-cs"/>
              </a:endParaRPr>
            </a:p>
          </p:txBody>
        </p:sp>
        <p:sp>
          <p:nvSpPr>
            <p:cNvPr id="6" name="Text Box 49"/>
            <p:cNvSpPr txBox="1">
              <a:spLocks noChangeArrowheads="1"/>
            </p:cNvSpPr>
            <p:nvPr/>
          </p:nvSpPr>
          <p:spPr bwMode="gray">
            <a:xfrm>
              <a:off x="2444242" y="1388527"/>
              <a:ext cx="5469322" cy="400050"/>
            </a:xfrm>
            <a:prstGeom prst="rect">
              <a:avLst/>
            </a:prstGeom>
            <a:noFill/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2000" b="1" kern="0" dirty="0" err="1">
                  <a:solidFill>
                    <a:srgbClr val="1F45B0"/>
                  </a:solidFill>
                  <a:cs typeface="+mn-cs"/>
                </a:rPr>
                <a:t>Căn</a:t>
              </a:r>
              <a:r>
                <a:rPr lang="en-US" altLang="en-US" sz="2000" b="1" kern="0" dirty="0">
                  <a:solidFill>
                    <a:srgbClr val="1F45B0"/>
                  </a:solidFill>
                  <a:cs typeface="+mn-cs"/>
                </a:rPr>
                <a:t> </a:t>
              </a:r>
              <a:r>
                <a:rPr lang="en-US" altLang="en-US" sz="2000" b="1" kern="0" dirty="0" err="1">
                  <a:solidFill>
                    <a:srgbClr val="1F45B0"/>
                  </a:solidFill>
                  <a:cs typeface="+mn-cs"/>
                </a:rPr>
                <a:t>c</a:t>
              </a:r>
              <a:r>
                <a:rPr lang="en-US" altLang="en-US" sz="2000" b="1" kern="0" dirty="0" err="1">
                  <a:solidFill>
                    <a:srgbClr val="1F45B0"/>
                  </a:solidFill>
                </a:rPr>
                <a:t>ứ</a:t>
              </a:r>
              <a:r>
                <a:rPr lang="en-US" altLang="en-US" sz="2000" b="1" kern="0" dirty="0">
                  <a:solidFill>
                    <a:srgbClr val="1F45B0"/>
                  </a:solidFill>
                </a:rPr>
                <a:t> </a:t>
              </a:r>
              <a:r>
                <a:rPr lang="en-US" altLang="en-US" sz="2000" b="1" kern="0" dirty="0" err="1">
                  <a:solidFill>
                    <a:srgbClr val="1F45B0"/>
                  </a:solidFill>
                </a:rPr>
                <a:t>pháp</a:t>
              </a:r>
              <a:r>
                <a:rPr lang="en-US" altLang="en-US" sz="2000" b="1" kern="0" dirty="0">
                  <a:solidFill>
                    <a:srgbClr val="1F45B0"/>
                  </a:solidFill>
                </a:rPr>
                <a:t> </a:t>
              </a:r>
              <a:r>
                <a:rPr lang="en-US" altLang="en-US" sz="2000" b="1" kern="0" dirty="0" err="1">
                  <a:solidFill>
                    <a:srgbClr val="1F45B0"/>
                  </a:solidFill>
                </a:rPr>
                <a:t>lý</a:t>
              </a:r>
              <a:endParaRPr lang="en-US" altLang="en-US" sz="2000" b="1" kern="0" dirty="0">
                <a:solidFill>
                  <a:srgbClr val="1F45B0"/>
                </a:solidFill>
                <a:cs typeface="+mn-cs"/>
              </a:endParaRPr>
            </a:p>
          </p:txBody>
        </p:sp>
        <p:sp>
          <p:nvSpPr>
            <p:cNvPr id="7" name="Text Box 50"/>
            <p:cNvSpPr txBox="1">
              <a:spLocks noChangeArrowheads="1"/>
            </p:cNvSpPr>
            <p:nvPr/>
          </p:nvSpPr>
          <p:spPr bwMode="gray">
            <a:xfrm>
              <a:off x="1640857" y="1323748"/>
              <a:ext cx="485340" cy="457200"/>
            </a:xfrm>
            <a:prstGeom prst="rect">
              <a:avLst/>
            </a:prstGeom>
            <a:noFill/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2400" kern="0" dirty="0">
                  <a:solidFill>
                    <a:srgbClr val="FFFFFF"/>
                  </a:solidFill>
                  <a:cs typeface="+mn-cs"/>
                </a:rPr>
                <a:t>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0943282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KIỂM</a:t>
            </a:r>
            <a:r>
              <a:rPr lang="en-US" dirty="0"/>
              <a:t> </a:t>
            </a:r>
            <a:r>
              <a:rPr lang="en-US" dirty="0" err="1"/>
              <a:t>TRA</a:t>
            </a:r>
            <a:r>
              <a:rPr lang="en-US" dirty="0"/>
              <a:t> </a:t>
            </a:r>
            <a:r>
              <a:rPr lang="en-US" dirty="0" err="1"/>
              <a:t>SỐ</a:t>
            </a:r>
            <a:r>
              <a:rPr lang="en-US" dirty="0"/>
              <a:t> </a:t>
            </a:r>
            <a:r>
              <a:rPr lang="en-US" dirty="0" err="1"/>
              <a:t>LIỆU</a:t>
            </a:r>
            <a:r>
              <a:rPr lang="en-US" dirty="0"/>
              <a:t> </a:t>
            </a:r>
            <a:r>
              <a:rPr lang="en-US" dirty="0" err="1"/>
              <a:t>TRÊN</a:t>
            </a:r>
            <a:r>
              <a:rPr lang="en-US" dirty="0"/>
              <a:t> </a:t>
            </a:r>
            <a:r>
              <a:rPr lang="en-US" dirty="0" err="1"/>
              <a:t>CỔNG</a:t>
            </a:r>
            <a:r>
              <a:rPr lang="en-US" dirty="0"/>
              <a:t> </a:t>
            </a:r>
            <a:r>
              <a:rPr lang="en-US" dirty="0" err="1"/>
              <a:t>BYT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1. </a:t>
            </a:r>
            <a:r>
              <a:rPr lang="en-US" dirty="0" err="1"/>
              <a:t>Kiểm</a:t>
            </a:r>
            <a:r>
              <a:rPr lang="en-US" dirty="0"/>
              <a:t> </a:t>
            </a:r>
            <a:r>
              <a:rPr lang="en-US" dirty="0" err="1"/>
              <a:t>tra</a:t>
            </a:r>
            <a:r>
              <a:rPr lang="en-US" dirty="0"/>
              <a:t> file </a:t>
            </a:r>
            <a:r>
              <a:rPr lang="en-US" dirty="0" err="1"/>
              <a:t>đã</a:t>
            </a:r>
            <a:r>
              <a:rPr lang="en-US" dirty="0"/>
              <a:t> </a:t>
            </a:r>
            <a:r>
              <a:rPr lang="en-US" dirty="0" err="1"/>
              <a:t>gửi</a:t>
            </a:r>
            <a:r>
              <a:rPr lang="en-US" dirty="0"/>
              <a:t> </a:t>
            </a:r>
            <a:r>
              <a:rPr lang="en-US" dirty="0" err="1"/>
              <a:t>lên</a:t>
            </a:r>
            <a:r>
              <a:rPr lang="en-US" dirty="0"/>
              <a:t> </a:t>
            </a:r>
            <a:r>
              <a:rPr lang="en-US" dirty="0" err="1"/>
              <a:t>cổng</a:t>
            </a:r>
            <a:r>
              <a:rPr lang="en-US" dirty="0"/>
              <a:t> </a:t>
            </a:r>
            <a:r>
              <a:rPr lang="en-US" dirty="0" err="1"/>
              <a:t>BYT</a:t>
            </a:r>
            <a:endParaRPr lang="en-US" dirty="0"/>
          </a:p>
          <a:p>
            <a:pPr lvl="1"/>
            <a:r>
              <a:rPr lang="en-US" dirty="0"/>
              <a:t>Menu: </a:t>
            </a:r>
            <a:r>
              <a:rPr lang="en-US" b="1" dirty="0" err="1"/>
              <a:t>Báo</a:t>
            </a:r>
            <a:r>
              <a:rPr lang="en-US" b="1" dirty="0"/>
              <a:t> </a:t>
            </a:r>
            <a:r>
              <a:rPr lang="en-US" b="1" dirty="0" err="1"/>
              <a:t>cáo</a:t>
            </a:r>
            <a:r>
              <a:rPr lang="en-US" b="1" dirty="0"/>
              <a:t>/</a:t>
            </a:r>
            <a:r>
              <a:rPr lang="en-US" b="1" dirty="0" err="1"/>
              <a:t>Thống</a:t>
            </a:r>
            <a:r>
              <a:rPr lang="en-US" b="1" dirty="0"/>
              <a:t> </a:t>
            </a:r>
            <a:r>
              <a:rPr lang="en-US" b="1" dirty="0" err="1"/>
              <a:t>kê</a:t>
            </a:r>
            <a:r>
              <a:rPr lang="en-US" b="1" dirty="0"/>
              <a:t> </a:t>
            </a:r>
            <a:r>
              <a:rPr lang="en-US" b="1" dirty="0" err="1"/>
              <a:t>dữ</a:t>
            </a:r>
            <a:r>
              <a:rPr lang="en-US" b="1" dirty="0"/>
              <a:t> </a:t>
            </a:r>
            <a:r>
              <a:rPr lang="en-US" b="1" dirty="0" err="1"/>
              <a:t>liệu</a:t>
            </a:r>
            <a:r>
              <a:rPr lang="en-US" b="1" dirty="0"/>
              <a:t> </a:t>
            </a:r>
            <a:r>
              <a:rPr lang="en-US" b="1" dirty="0" err="1"/>
              <a:t>tiếp</a:t>
            </a:r>
            <a:r>
              <a:rPr lang="en-US" b="1" dirty="0"/>
              <a:t> </a:t>
            </a:r>
            <a:r>
              <a:rPr lang="en-US" b="1" dirty="0" err="1"/>
              <a:t>nhận</a:t>
            </a:r>
            <a:endParaRPr lang="en-US" b="1" dirty="0"/>
          </a:p>
          <a:p>
            <a:pPr lvl="1"/>
            <a:r>
              <a:rPr lang="en-US" dirty="0" err="1"/>
              <a:t>Tại</a:t>
            </a:r>
            <a:r>
              <a:rPr lang="en-US" dirty="0"/>
              <a:t> </a:t>
            </a:r>
            <a:r>
              <a:rPr lang="en-US" dirty="0" err="1"/>
              <a:t>đây</a:t>
            </a:r>
            <a:r>
              <a:rPr lang="en-US" dirty="0"/>
              <a:t> </a:t>
            </a:r>
            <a:r>
              <a:rPr lang="en-US" dirty="0" err="1"/>
              <a:t>cho</a:t>
            </a:r>
            <a:r>
              <a:rPr lang="en-US" dirty="0"/>
              <a:t> ta </a:t>
            </a:r>
            <a:r>
              <a:rPr lang="en-US" dirty="0" err="1"/>
              <a:t>biết</a:t>
            </a:r>
            <a:r>
              <a:rPr lang="en-US" dirty="0"/>
              <a:t> </a:t>
            </a:r>
            <a:r>
              <a:rPr lang="en-US" dirty="0" err="1"/>
              <a:t>số</a:t>
            </a:r>
            <a:r>
              <a:rPr lang="en-US" dirty="0"/>
              <a:t> file </a:t>
            </a:r>
            <a:r>
              <a:rPr lang="en-US" dirty="0" err="1"/>
              <a:t>đã</a:t>
            </a:r>
            <a:r>
              <a:rPr lang="en-US" dirty="0"/>
              <a:t> </a:t>
            </a:r>
            <a:r>
              <a:rPr lang="en-US" dirty="0" err="1"/>
              <a:t>được</a:t>
            </a:r>
            <a:r>
              <a:rPr lang="en-US" dirty="0"/>
              <a:t> </a:t>
            </a:r>
            <a:r>
              <a:rPr lang="en-US" dirty="0" err="1"/>
              <a:t>gửi</a:t>
            </a:r>
            <a:r>
              <a:rPr lang="en-US" dirty="0"/>
              <a:t> </a:t>
            </a:r>
            <a:r>
              <a:rPr lang="en-US" dirty="0" err="1"/>
              <a:t>lên</a:t>
            </a:r>
            <a:r>
              <a:rPr lang="en-US" dirty="0"/>
              <a:t> </a:t>
            </a:r>
            <a:r>
              <a:rPr lang="en-US" dirty="0" err="1"/>
              <a:t>cổng</a:t>
            </a:r>
            <a:r>
              <a:rPr lang="en-US" dirty="0"/>
              <a:t> </a:t>
            </a:r>
            <a:r>
              <a:rPr lang="en-US" dirty="0" err="1"/>
              <a:t>trong</a:t>
            </a:r>
            <a:r>
              <a:rPr lang="en-US" dirty="0"/>
              <a:t> </a:t>
            </a:r>
            <a:r>
              <a:rPr lang="en-US" dirty="0" err="1"/>
              <a:t>một</a:t>
            </a:r>
            <a:r>
              <a:rPr lang="en-US" dirty="0"/>
              <a:t> </a:t>
            </a:r>
            <a:r>
              <a:rPr lang="en-US" dirty="0" err="1"/>
              <a:t>khoảng</a:t>
            </a:r>
            <a:r>
              <a:rPr lang="en-US" dirty="0"/>
              <a:t> </a:t>
            </a:r>
            <a:r>
              <a:rPr lang="en-US" dirty="0" err="1"/>
              <a:t>thời</a:t>
            </a:r>
            <a:r>
              <a:rPr lang="en-US" dirty="0"/>
              <a:t> </a:t>
            </a:r>
            <a:r>
              <a:rPr lang="en-US" dirty="0" err="1"/>
              <a:t>gian</a:t>
            </a:r>
            <a:r>
              <a:rPr lang="en-US" dirty="0"/>
              <a:t> </a:t>
            </a:r>
            <a:r>
              <a:rPr lang="en-US" dirty="0" err="1"/>
              <a:t>tùy</a:t>
            </a:r>
            <a:r>
              <a:rPr lang="en-US" dirty="0"/>
              <a:t> </a:t>
            </a:r>
            <a:r>
              <a:rPr lang="en-US" dirty="0" err="1"/>
              <a:t>chọn</a:t>
            </a:r>
            <a:r>
              <a:rPr lang="en-US" dirty="0"/>
              <a:t>.</a:t>
            </a:r>
          </a:p>
          <a:p>
            <a:pPr lvl="1"/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Trang </a:t>
            </a:r>
            <a:fld id="{20489E29-5417-46DD-9AFE-B3F931F37188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3103" y="2899682"/>
            <a:ext cx="1895475" cy="20764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9700" y="2057400"/>
            <a:ext cx="7863882" cy="4191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520440" y="3063127"/>
            <a:ext cx="6400800" cy="1200329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sz="2400" b="1" dirty="0">
              <a:solidFill>
                <a:srgbClr val="C00000"/>
              </a:solidFill>
            </a:endParaRPr>
          </a:p>
          <a:p>
            <a:pPr algn="ctr"/>
            <a:r>
              <a:rPr lang="en-US" sz="2400" b="1" dirty="0" err="1">
                <a:solidFill>
                  <a:srgbClr val="C00000"/>
                </a:solidFill>
              </a:rPr>
              <a:t>Chú</a:t>
            </a:r>
            <a:r>
              <a:rPr lang="en-US" sz="2400" b="1" dirty="0">
                <a:solidFill>
                  <a:srgbClr val="C00000"/>
                </a:solidFill>
              </a:rPr>
              <a:t> ý: </a:t>
            </a:r>
            <a:r>
              <a:rPr lang="en-US" sz="2400" b="1" dirty="0" err="1">
                <a:solidFill>
                  <a:srgbClr val="C00000"/>
                </a:solidFill>
              </a:rPr>
              <a:t>Một</a:t>
            </a:r>
            <a:r>
              <a:rPr lang="en-US" sz="2400" b="1" dirty="0">
                <a:solidFill>
                  <a:srgbClr val="C00000"/>
                </a:solidFill>
              </a:rPr>
              <a:t> file </a:t>
            </a:r>
            <a:r>
              <a:rPr lang="en-US" sz="2400" b="1" dirty="0" err="1">
                <a:solidFill>
                  <a:srgbClr val="C00000"/>
                </a:solidFill>
              </a:rPr>
              <a:t>có</a:t>
            </a:r>
            <a:r>
              <a:rPr lang="en-US" sz="2400" b="1" dirty="0">
                <a:solidFill>
                  <a:srgbClr val="C00000"/>
                </a:solidFill>
              </a:rPr>
              <a:t> </a:t>
            </a:r>
            <a:r>
              <a:rPr lang="en-US" sz="2400" b="1" dirty="0" err="1">
                <a:solidFill>
                  <a:srgbClr val="C00000"/>
                </a:solidFill>
              </a:rPr>
              <a:t>thể</a:t>
            </a:r>
            <a:r>
              <a:rPr lang="en-US" sz="2400" b="1" dirty="0">
                <a:solidFill>
                  <a:srgbClr val="C00000"/>
                </a:solidFill>
              </a:rPr>
              <a:t> </a:t>
            </a:r>
            <a:r>
              <a:rPr lang="en-US" sz="2400" b="1" dirty="0" err="1">
                <a:solidFill>
                  <a:srgbClr val="C00000"/>
                </a:solidFill>
              </a:rPr>
              <a:t>có</a:t>
            </a:r>
            <a:r>
              <a:rPr lang="en-US" sz="2400" b="1" dirty="0">
                <a:solidFill>
                  <a:srgbClr val="C00000"/>
                </a:solidFill>
              </a:rPr>
              <a:t> </a:t>
            </a:r>
            <a:r>
              <a:rPr lang="en-US" sz="2400" b="1" dirty="0" err="1">
                <a:solidFill>
                  <a:srgbClr val="C00000"/>
                </a:solidFill>
              </a:rPr>
              <a:t>nhiều</a:t>
            </a:r>
            <a:r>
              <a:rPr lang="en-US" sz="2400" b="1" dirty="0">
                <a:solidFill>
                  <a:srgbClr val="C00000"/>
                </a:solidFill>
              </a:rPr>
              <a:t> </a:t>
            </a:r>
            <a:r>
              <a:rPr lang="en-US" sz="2400" b="1" dirty="0" err="1">
                <a:solidFill>
                  <a:srgbClr val="C00000"/>
                </a:solidFill>
              </a:rPr>
              <a:t>hồ</a:t>
            </a:r>
            <a:r>
              <a:rPr lang="en-US" sz="2400" b="1" dirty="0">
                <a:solidFill>
                  <a:srgbClr val="C00000"/>
                </a:solidFill>
              </a:rPr>
              <a:t> </a:t>
            </a:r>
            <a:r>
              <a:rPr lang="en-US" sz="2400" b="1" dirty="0" err="1">
                <a:solidFill>
                  <a:srgbClr val="C00000"/>
                </a:solidFill>
              </a:rPr>
              <a:t>sơ</a:t>
            </a:r>
            <a:r>
              <a:rPr lang="en-US" sz="2400" b="1" dirty="0">
                <a:solidFill>
                  <a:srgbClr val="C00000"/>
                </a:solidFill>
              </a:rPr>
              <a:t>!</a:t>
            </a:r>
          </a:p>
          <a:p>
            <a:pPr algn="ctr"/>
            <a:endParaRPr lang="en-US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9121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KIỂM</a:t>
            </a:r>
            <a:r>
              <a:rPr lang="en-US" dirty="0"/>
              <a:t> </a:t>
            </a:r>
            <a:r>
              <a:rPr lang="en-US" dirty="0" err="1"/>
              <a:t>TRA</a:t>
            </a:r>
            <a:r>
              <a:rPr lang="en-US" dirty="0"/>
              <a:t> </a:t>
            </a:r>
            <a:r>
              <a:rPr lang="en-US" dirty="0" err="1"/>
              <a:t>SỐ</a:t>
            </a:r>
            <a:r>
              <a:rPr lang="en-US" dirty="0"/>
              <a:t> </a:t>
            </a:r>
            <a:r>
              <a:rPr lang="en-US" dirty="0" err="1"/>
              <a:t>LIỆU</a:t>
            </a:r>
            <a:r>
              <a:rPr lang="en-US" dirty="0"/>
              <a:t> </a:t>
            </a:r>
            <a:r>
              <a:rPr lang="en-US" dirty="0" err="1"/>
              <a:t>TRÊN</a:t>
            </a:r>
            <a:r>
              <a:rPr lang="en-US" dirty="0"/>
              <a:t> </a:t>
            </a:r>
            <a:r>
              <a:rPr lang="en-US" dirty="0" err="1"/>
              <a:t>CỔNG</a:t>
            </a:r>
            <a:r>
              <a:rPr lang="en-US" dirty="0"/>
              <a:t> </a:t>
            </a:r>
            <a:r>
              <a:rPr lang="en-US" dirty="0" err="1"/>
              <a:t>BYT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2. </a:t>
            </a:r>
            <a:r>
              <a:rPr lang="en-US" dirty="0" err="1"/>
              <a:t>Kiểm</a:t>
            </a:r>
            <a:r>
              <a:rPr lang="en-US" dirty="0"/>
              <a:t> </a:t>
            </a:r>
            <a:r>
              <a:rPr lang="en-US" dirty="0" err="1"/>
              <a:t>tra</a:t>
            </a:r>
            <a:r>
              <a:rPr lang="en-US" dirty="0"/>
              <a:t> </a:t>
            </a:r>
            <a:r>
              <a:rPr lang="en-US" dirty="0" err="1"/>
              <a:t>số</a:t>
            </a:r>
            <a:r>
              <a:rPr lang="en-US" dirty="0"/>
              <a:t> </a:t>
            </a:r>
            <a:r>
              <a:rPr lang="en-US" dirty="0" err="1"/>
              <a:t>hồ</a:t>
            </a:r>
            <a:r>
              <a:rPr lang="en-US" dirty="0"/>
              <a:t> </a:t>
            </a:r>
            <a:r>
              <a:rPr lang="en-US" dirty="0" err="1"/>
              <a:t>sơ</a:t>
            </a:r>
            <a:r>
              <a:rPr lang="en-US" dirty="0"/>
              <a:t> </a:t>
            </a:r>
            <a:r>
              <a:rPr lang="en-US" dirty="0" err="1"/>
              <a:t>đã</a:t>
            </a:r>
            <a:r>
              <a:rPr lang="en-US" dirty="0"/>
              <a:t> </a:t>
            </a:r>
            <a:r>
              <a:rPr lang="en-US" dirty="0" err="1"/>
              <a:t>được</a:t>
            </a:r>
            <a:r>
              <a:rPr lang="en-US" dirty="0"/>
              <a:t> </a:t>
            </a:r>
            <a:r>
              <a:rPr lang="en-US" dirty="0" err="1"/>
              <a:t>gửi</a:t>
            </a:r>
            <a:r>
              <a:rPr lang="en-US" dirty="0"/>
              <a:t> </a:t>
            </a:r>
            <a:r>
              <a:rPr lang="en-US" dirty="0" err="1"/>
              <a:t>thành</a:t>
            </a:r>
            <a:r>
              <a:rPr lang="en-US" dirty="0"/>
              <a:t> </a:t>
            </a:r>
            <a:r>
              <a:rPr lang="en-US" dirty="0" err="1"/>
              <a:t>công</a:t>
            </a:r>
            <a:r>
              <a:rPr lang="en-US" dirty="0"/>
              <a:t> (</a:t>
            </a:r>
            <a:r>
              <a:rPr lang="en-US" dirty="0" err="1"/>
              <a:t>không</a:t>
            </a:r>
            <a:r>
              <a:rPr lang="en-US" dirty="0"/>
              <a:t> </a:t>
            </a:r>
            <a:r>
              <a:rPr lang="en-US" dirty="0" err="1"/>
              <a:t>có</a:t>
            </a:r>
            <a:r>
              <a:rPr lang="en-US" dirty="0"/>
              <a:t> </a:t>
            </a:r>
            <a:r>
              <a:rPr lang="en-US" dirty="0" err="1"/>
              <a:t>lỗi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Menu: </a:t>
            </a:r>
            <a:r>
              <a:rPr lang="en-US" b="1" dirty="0" err="1"/>
              <a:t>Liên</a:t>
            </a:r>
            <a:r>
              <a:rPr lang="en-US" b="1" dirty="0"/>
              <a:t> </a:t>
            </a:r>
            <a:r>
              <a:rPr lang="en-US" b="1" dirty="0" err="1"/>
              <a:t>thông</a:t>
            </a:r>
            <a:r>
              <a:rPr lang="en-US" b="1" dirty="0"/>
              <a:t>/</a:t>
            </a:r>
            <a:r>
              <a:rPr lang="en-US" b="1" dirty="0" err="1"/>
              <a:t>Tra</a:t>
            </a:r>
            <a:r>
              <a:rPr lang="en-US" b="1" dirty="0"/>
              <a:t> </a:t>
            </a:r>
            <a:r>
              <a:rPr lang="en-US" b="1" dirty="0" err="1"/>
              <a:t>cứu</a:t>
            </a:r>
            <a:r>
              <a:rPr lang="en-US" b="1" dirty="0"/>
              <a:t> </a:t>
            </a:r>
            <a:r>
              <a:rPr lang="en-US" b="1" dirty="0" err="1"/>
              <a:t>hồ</a:t>
            </a:r>
            <a:r>
              <a:rPr lang="en-US" b="1" dirty="0"/>
              <a:t> </a:t>
            </a:r>
            <a:r>
              <a:rPr lang="en-US" b="1" dirty="0" err="1"/>
              <a:t>sơ</a:t>
            </a:r>
            <a:r>
              <a:rPr lang="en-US" b="1" dirty="0"/>
              <a:t> KCB</a:t>
            </a:r>
          </a:p>
          <a:p>
            <a:pPr lvl="1"/>
            <a:r>
              <a:rPr lang="en-US" dirty="0" err="1"/>
              <a:t>Tại</a:t>
            </a:r>
            <a:r>
              <a:rPr lang="en-US" dirty="0"/>
              <a:t> </a:t>
            </a:r>
            <a:r>
              <a:rPr lang="en-US" dirty="0" err="1"/>
              <a:t>đây</a:t>
            </a:r>
            <a:r>
              <a:rPr lang="en-US" dirty="0"/>
              <a:t> </a:t>
            </a:r>
            <a:r>
              <a:rPr lang="en-US" dirty="0" err="1"/>
              <a:t>cho</a:t>
            </a:r>
            <a:r>
              <a:rPr lang="en-US" dirty="0"/>
              <a:t> </a:t>
            </a:r>
            <a:r>
              <a:rPr lang="en-US" dirty="0" err="1"/>
              <a:t>phép</a:t>
            </a:r>
            <a:r>
              <a:rPr lang="en-US" dirty="0"/>
              <a:t> ta </a:t>
            </a:r>
            <a:r>
              <a:rPr lang="en-US" dirty="0" err="1"/>
              <a:t>xem</a:t>
            </a:r>
            <a:r>
              <a:rPr lang="en-US" dirty="0"/>
              <a:t> </a:t>
            </a:r>
            <a:r>
              <a:rPr lang="en-US" dirty="0" err="1"/>
              <a:t>số</a:t>
            </a:r>
            <a:r>
              <a:rPr lang="en-US" dirty="0"/>
              <a:t> </a:t>
            </a:r>
            <a:r>
              <a:rPr lang="en-US" dirty="0" err="1"/>
              <a:t>hồ</a:t>
            </a:r>
            <a:r>
              <a:rPr lang="en-US" dirty="0"/>
              <a:t> </a:t>
            </a:r>
            <a:r>
              <a:rPr lang="en-US" dirty="0" err="1"/>
              <a:t>sơ</a:t>
            </a:r>
            <a:r>
              <a:rPr lang="en-US" dirty="0"/>
              <a:t> </a:t>
            </a:r>
            <a:r>
              <a:rPr lang="en-US" dirty="0" err="1"/>
              <a:t>đã</a:t>
            </a:r>
            <a:r>
              <a:rPr lang="en-US" dirty="0"/>
              <a:t> </a:t>
            </a:r>
            <a:r>
              <a:rPr lang="en-US" dirty="0" err="1"/>
              <a:t>được</a:t>
            </a:r>
            <a:r>
              <a:rPr lang="en-US" dirty="0"/>
              <a:t> </a:t>
            </a:r>
            <a:r>
              <a:rPr lang="en-US" dirty="0" err="1"/>
              <a:t>gửi</a:t>
            </a:r>
            <a:r>
              <a:rPr lang="en-US" dirty="0"/>
              <a:t> </a:t>
            </a:r>
            <a:r>
              <a:rPr lang="en-US" dirty="0" err="1"/>
              <a:t>thành</a:t>
            </a:r>
            <a:r>
              <a:rPr lang="en-US" dirty="0"/>
              <a:t> </a:t>
            </a:r>
            <a:r>
              <a:rPr lang="en-US" dirty="0" err="1"/>
              <a:t>công</a:t>
            </a:r>
            <a:r>
              <a:rPr lang="en-US" dirty="0"/>
              <a:t> (</a:t>
            </a:r>
            <a:r>
              <a:rPr lang="en-US" dirty="0" err="1"/>
              <a:t>từ</a:t>
            </a:r>
            <a:r>
              <a:rPr lang="en-US" dirty="0"/>
              <a:t> </a:t>
            </a:r>
            <a:r>
              <a:rPr lang="en-US" dirty="0" err="1"/>
              <a:t>các</a:t>
            </a:r>
            <a:r>
              <a:rPr lang="en-US" dirty="0"/>
              <a:t> file </a:t>
            </a:r>
            <a:r>
              <a:rPr lang="en-US" dirty="0" err="1"/>
              <a:t>đã</a:t>
            </a:r>
            <a:r>
              <a:rPr lang="en-US" dirty="0"/>
              <a:t> </a:t>
            </a:r>
            <a:r>
              <a:rPr lang="en-US" dirty="0" err="1"/>
              <a:t>gửi</a:t>
            </a:r>
            <a:r>
              <a:rPr lang="en-US" dirty="0"/>
              <a:t>) </a:t>
            </a:r>
            <a:r>
              <a:rPr lang="en-US" dirty="0" err="1"/>
              <a:t>theo</a:t>
            </a:r>
            <a:r>
              <a:rPr lang="en-US" dirty="0"/>
              <a:t> </a:t>
            </a:r>
            <a:r>
              <a:rPr lang="en-US" dirty="0" err="1"/>
              <a:t>khoảng</a:t>
            </a:r>
            <a:r>
              <a:rPr lang="en-US" dirty="0"/>
              <a:t> </a:t>
            </a:r>
            <a:r>
              <a:rPr lang="en-US" dirty="0" err="1"/>
              <a:t>thời</a:t>
            </a:r>
            <a:r>
              <a:rPr lang="en-US" dirty="0"/>
              <a:t> </a:t>
            </a:r>
            <a:r>
              <a:rPr lang="en-US" dirty="0" err="1"/>
              <a:t>gian</a:t>
            </a:r>
            <a:r>
              <a:rPr lang="en-US" dirty="0"/>
              <a:t> </a:t>
            </a:r>
            <a:r>
              <a:rPr lang="en-US" dirty="0" err="1"/>
              <a:t>tùy</a:t>
            </a:r>
            <a:r>
              <a:rPr lang="en-US" dirty="0"/>
              <a:t> </a:t>
            </a:r>
            <a:r>
              <a:rPr lang="en-US" dirty="0" err="1"/>
              <a:t>chọn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Trang </a:t>
            </a:r>
            <a:fld id="{20489E29-5417-46DD-9AFE-B3F931F37188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5826" y="2971800"/>
            <a:ext cx="2466975" cy="29813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647" y="1944688"/>
            <a:ext cx="8971331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9135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KIỂM</a:t>
            </a:r>
            <a:r>
              <a:rPr lang="en-US" dirty="0"/>
              <a:t> </a:t>
            </a:r>
            <a:r>
              <a:rPr lang="en-US" dirty="0" err="1"/>
              <a:t>TRA</a:t>
            </a:r>
            <a:r>
              <a:rPr lang="en-US" dirty="0"/>
              <a:t> </a:t>
            </a:r>
            <a:r>
              <a:rPr lang="en-US" dirty="0" err="1"/>
              <a:t>SỐ</a:t>
            </a:r>
            <a:r>
              <a:rPr lang="en-US" dirty="0"/>
              <a:t> </a:t>
            </a:r>
            <a:r>
              <a:rPr lang="en-US" dirty="0" err="1"/>
              <a:t>LIỆU</a:t>
            </a:r>
            <a:r>
              <a:rPr lang="en-US" dirty="0"/>
              <a:t> </a:t>
            </a:r>
            <a:r>
              <a:rPr lang="en-US" dirty="0" err="1"/>
              <a:t>TRÊN</a:t>
            </a:r>
            <a:r>
              <a:rPr lang="en-US" dirty="0"/>
              <a:t> </a:t>
            </a:r>
            <a:r>
              <a:rPr lang="en-US" dirty="0" err="1"/>
              <a:t>CỔNG</a:t>
            </a:r>
            <a:r>
              <a:rPr lang="en-US" dirty="0"/>
              <a:t> </a:t>
            </a:r>
            <a:r>
              <a:rPr lang="en-US" dirty="0" err="1"/>
              <a:t>BYT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3. </a:t>
            </a:r>
            <a:r>
              <a:rPr lang="en-US" dirty="0" err="1"/>
              <a:t>Đối</a:t>
            </a:r>
            <a:r>
              <a:rPr lang="en-US" dirty="0"/>
              <a:t> </a:t>
            </a:r>
            <a:r>
              <a:rPr lang="en-US" dirty="0" err="1"/>
              <a:t>soát</a:t>
            </a:r>
            <a:r>
              <a:rPr lang="en-US" dirty="0"/>
              <a:t> </a:t>
            </a:r>
            <a:r>
              <a:rPr lang="en-US" dirty="0" err="1"/>
              <a:t>số</a:t>
            </a:r>
            <a:r>
              <a:rPr lang="en-US" dirty="0"/>
              <a:t> </a:t>
            </a:r>
            <a:r>
              <a:rPr lang="en-US" dirty="0" err="1"/>
              <a:t>liệu</a:t>
            </a:r>
            <a:r>
              <a:rPr lang="en-US" dirty="0"/>
              <a:t> </a:t>
            </a:r>
            <a:r>
              <a:rPr lang="en-US" dirty="0" err="1"/>
              <a:t>theo</a:t>
            </a:r>
            <a:r>
              <a:rPr lang="en-US" dirty="0"/>
              <a:t> </a:t>
            </a:r>
            <a:r>
              <a:rPr lang="en-US" dirty="0" err="1"/>
              <a:t>ngày</a:t>
            </a:r>
            <a:endParaRPr lang="en-US" dirty="0"/>
          </a:p>
          <a:p>
            <a:pPr lvl="1"/>
            <a:r>
              <a:rPr lang="en-US" dirty="0"/>
              <a:t>Menu: </a:t>
            </a:r>
            <a:r>
              <a:rPr lang="en-US" b="1" dirty="0" err="1"/>
              <a:t>Báo</a:t>
            </a:r>
            <a:r>
              <a:rPr lang="en-US" b="1" dirty="0"/>
              <a:t> </a:t>
            </a:r>
            <a:r>
              <a:rPr lang="en-US" b="1" dirty="0" err="1"/>
              <a:t>cáo</a:t>
            </a:r>
            <a:r>
              <a:rPr lang="en-US" b="1" dirty="0"/>
              <a:t>/</a:t>
            </a:r>
            <a:r>
              <a:rPr lang="en-US" b="1" dirty="0" err="1"/>
              <a:t>Báo</a:t>
            </a:r>
            <a:r>
              <a:rPr lang="en-US" b="1" dirty="0"/>
              <a:t> </a:t>
            </a:r>
            <a:r>
              <a:rPr lang="en-US" b="1" dirty="0" err="1"/>
              <a:t>cáo</a:t>
            </a:r>
            <a:r>
              <a:rPr lang="en-US" b="1" dirty="0"/>
              <a:t> </a:t>
            </a:r>
            <a:r>
              <a:rPr lang="en-US" b="1" dirty="0" err="1"/>
              <a:t>thống</a:t>
            </a:r>
            <a:r>
              <a:rPr lang="en-US" b="1" dirty="0"/>
              <a:t> </a:t>
            </a:r>
            <a:r>
              <a:rPr lang="en-US" b="1" dirty="0" err="1"/>
              <a:t>kê</a:t>
            </a:r>
            <a:endParaRPr lang="en-US" b="1" dirty="0"/>
          </a:p>
          <a:p>
            <a:pPr lvl="1"/>
            <a:r>
              <a:rPr lang="en-US" dirty="0" err="1"/>
              <a:t>Tại</a:t>
            </a:r>
            <a:r>
              <a:rPr lang="en-US" dirty="0"/>
              <a:t> </a:t>
            </a:r>
            <a:r>
              <a:rPr lang="en-US" dirty="0" err="1"/>
              <a:t>đây</a:t>
            </a:r>
            <a:r>
              <a:rPr lang="en-US" dirty="0"/>
              <a:t> ta </a:t>
            </a:r>
            <a:r>
              <a:rPr lang="en-US" dirty="0" err="1"/>
              <a:t>có</a:t>
            </a:r>
            <a:r>
              <a:rPr lang="en-US" dirty="0"/>
              <a:t> </a:t>
            </a:r>
            <a:r>
              <a:rPr lang="en-US" dirty="0" err="1"/>
              <a:t>thể</a:t>
            </a:r>
            <a:r>
              <a:rPr lang="en-US" dirty="0"/>
              <a:t> </a:t>
            </a:r>
            <a:r>
              <a:rPr lang="en-US" dirty="0" err="1"/>
              <a:t>thống</a:t>
            </a:r>
            <a:r>
              <a:rPr lang="en-US" dirty="0"/>
              <a:t> </a:t>
            </a:r>
            <a:r>
              <a:rPr lang="en-US" dirty="0" err="1"/>
              <a:t>kê</a:t>
            </a:r>
            <a:r>
              <a:rPr lang="en-US" dirty="0"/>
              <a:t> </a:t>
            </a:r>
            <a:r>
              <a:rPr lang="en-US" dirty="0" err="1"/>
              <a:t>được</a:t>
            </a:r>
            <a:r>
              <a:rPr lang="en-US" dirty="0"/>
              <a:t> </a:t>
            </a:r>
            <a:r>
              <a:rPr lang="en-US" dirty="0" err="1"/>
              <a:t>số</a:t>
            </a:r>
            <a:r>
              <a:rPr lang="en-US" dirty="0"/>
              <a:t> </a:t>
            </a:r>
            <a:r>
              <a:rPr lang="en-US" dirty="0" err="1"/>
              <a:t>hồ</a:t>
            </a:r>
            <a:r>
              <a:rPr lang="en-US" dirty="0"/>
              <a:t> </a:t>
            </a:r>
            <a:r>
              <a:rPr lang="en-US" dirty="0" err="1"/>
              <a:t>sơ</a:t>
            </a:r>
            <a:r>
              <a:rPr lang="en-US" dirty="0"/>
              <a:t> </a:t>
            </a:r>
            <a:r>
              <a:rPr lang="en-US" dirty="0" err="1"/>
              <a:t>đã</a:t>
            </a:r>
            <a:r>
              <a:rPr lang="en-US" dirty="0"/>
              <a:t> </a:t>
            </a:r>
            <a:r>
              <a:rPr lang="en-US" dirty="0" err="1"/>
              <a:t>được</a:t>
            </a:r>
            <a:r>
              <a:rPr lang="en-US" dirty="0"/>
              <a:t> </a:t>
            </a:r>
            <a:r>
              <a:rPr lang="en-US" dirty="0" err="1"/>
              <a:t>đẩy</a:t>
            </a:r>
            <a:r>
              <a:rPr lang="en-US" dirty="0"/>
              <a:t> </a:t>
            </a:r>
            <a:r>
              <a:rPr lang="en-US" dirty="0" err="1"/>
              <a:t>thành</a:t>
            </a:r>
            <a:r>
              <a:rPr lang="en-US" dirty="0"/>
              <a:t> </a:t>
            </a:r>
            <a:r>
              <a:rPr lang="en-US" dirty="0" err="1"/>
              <a:t>công</a:t>
            </a:r>
            <a:r>
              <a:rPr lang="en-US" dirty="0"/>
              <a:t> </a:t>
            </a:r>
            <a:r>
              <a:rPr lang="en-US" dirty="0" err="1"/>
              <a:t>lên</a:t>
            </a:r>
            <a:r>
              <a:rPr lang="en-US" dirty="0"/>
              <a:t> </a:t>
            </a:r>
            <a:r>
              <a:rPr lang="en-US" dirty="0" err="1"/>
              <a:t>cổng</a:t>
            </a:r>
            <a:r>
              <a:rPr lang="en-US" dirty="0"/>
              <a:t>  </a:t>
            </a:r>
            <a:r>
              <a:rPr lang="en-US" dirty="0" err="1"/>
              <a:t>theo</a:t>
            </a:r>
            <a:r>
              <a:rPr lang="en-US" dirty="0"/>
              <a:t> </a:t>
            </a:r>
            <a:r>
              <a:rPr lang="en-US" dirty="0" err="1"/>
              <a:t>một</a:t>
            </a:r>
            <a:r>
              <a:rPr lang="en-US" dirty="0"/>
              <a:t> </a:t>
            </a:r>
            <a:r>
              <a:rPr lang="en-US" dirty="0" err="1"/>
              <a:t>ngày</a:t>
            </a:r>
            <a:r>
              <a:rPr lang="en-US" dirty="0"/>
              <a:t> </a:t>
            </a:r>
            <a:r>
              <a:rPr lang="en-US" dirty="0" err="1"/>
              <a:t>tùy</a:t>
            </a:r>
            <a:r>
              <a:rPr lang="en-US" dirty="0"/>
              <a:t>  </a:t>
            </a:r>
            <a:r>
              <a:rPr lang="en-US" dirty="0" err="1"/>
              <a:t>chọn</a:t>
            </a:r>
            <a:endParaRPr lang="en-US" dirty="0"/>
          </a:p>
          <a:p>
            <a:pPr lvl="1"/>
            <a:r>
              <a:rPr lang="en-US" dirty="0"/>
              <a:t>VD: </a:t>
            </a:r>
            <a:r>
              <a:rPr lang="en-US" dirty="0" err="1"/>
              <a:t>các</a:t>
            </a:r>
            <a:r>
              <a:rPr lang="en-US" dirty="0"/>
              <a:t> </a:t>
            </a:r>
            <a:r>
              <a:rPr lang="en-US" dirty="0" err="1"/>
              <a:t>báo</a:t>
            </a:r>
            <a:r>
              <a:rPr lang="en-US" dirty="0"/>
              <a:t> </a:t>
            </a:r>
            <a:r>
              <a:rPr lang="en-US" dirty="0" err="1"/>
              <a:t>cáo</a:t>
            </a:r>
            <a:r>
              <a:rPr lang="en-US" dirty="0"/>
              <a:t> </a:t>
            </a:r>
            <a:r>
              <a:rPr lang="en-US" dirty="0" err="1"/>
              <a:t>sau</a:t>
            </a:r>
            <a:endParaRPr lang="en-US" dirty="0"/>
          </a:p>
          <a:p>
            <a:pPr lvl="2"/>
            <a:r>
              <a:rPr lang="en-US" dirty="0" err="1"/>
              <a:t>Tình</a:t>
            </a:r>
            <a:r>
              <a:rPr lang="en-US" dirty="0"/>
              <a:t> </a:t>
            </a:r>
            <a:r>
              <a:rPr lang="en-US" dirty="0" err="1"/>
              <a:t>hình</a:t>
            </a:r>
            <a:r>
              <a:rPr lang="en-US" dirty="0"/>
              <a:t> </a:t>
            </a:r>
            <a:r>
              <a:rPr lang="en-US" dirty="0" err="1"/>
              <a:t>tiếp</a:t>
            </a:r>
            <a:r>
              <a:rPr lang="en-US" dirty="0"/>
              <a:t> </a:t>
            </a:r>
            <a:r>
              <a:rPr lang="en-US" dirty="0" err="1"/>
              <a:t>nhận</a:t>
            </a:r>
            <a:r>
              <a:rPr lang="en-US" dirty="0"/>
              <a:t> </a:t>
            </a:r>
            <a:r>
              <a:rPr lang="en-US" dirty="0" err="1"/>
              <a:t>hồ</a:t>
            </a:r>
            <a:r>
              <a:rPr lang="en-US" dirty="0"/>
              <a:t> </a:t>
            </a:r>
            <a:r>
              <a:rPr lang="en-US" dirty="0" err="1"/>
              <a:t>sơ</a:t>
            </a:r>
            <a:r>
              <a:rPr lang="en-US" dirty="0"/>
              <a:t> </a:t>
            </a:r>
            <a:r>
              <a:rPr lang="en-US" dirty="0" err="1"/>
              <a:t>Mẫu</a:t>
            </a:r>
            <a:r>
              <a:rPr lang="en-US" dirty="0"/>
              <a:t> </a:t>
            </a:r>
            <a:r>
              <a:rPr lang="en-US" dirty="0" err="1"/>
              <a:t>2A</a:t>
            </a:r>
            <a:endParaRPr lang="en-US" dirty="0"/>
          </a:p>
          <a:p>
            <a:pPr lvl="2"/>
            <a:r>
              <a:rPr lang="en-US" dirty="0" err="1"/>
              <a:t>Tình</a:t>
            </a:r>
            <a:r>
              <a:rPr lang="en-US" dirty="0"/>
              <a:t> </a:t>
            </a:r>
            <a:r>
              <a:rPr lang="en-US" dirty="0" err="1"/>
              <a:t>hình</a:t>
            </a:r>
            <a:r>
              <a:rPr lang="en-US" dirty="0"/>
              <a:t> </a:t>
            </a:r>
            <a:r>
              <a:rPr lang="en-US" dirty="0" err="1"/>
              <a:t>tiếp</a:t>
            </a:r>
            <a:r>
              <a:rPr lang="en-US" dirty="0"/>
              <a:t> </a:t>
            </a:r>
            <a:r>
              <a:rPr lang="en-US" dirty="0" err="1"/>
              <a:t>nhận</a:t>
            </a:r>
            <a:r>
              <a:rPr lang="en-US" dirty="0"/>
              <a:t> </a:t>
            </a:r>
            <a:r>
              <a:rPr lang="en-US" dirty="0" err="1"/>
              <a:t>hồ</a:t>
            </a:r>
            <a:r>
              <a:rPr lang="en-US" dirty="0"/>
              <a:t> </a:t>
            </a:r>
            <a:r>
              <a:rPr lang="en-US" dirty="0" err="1"/>
              <a:t>sơ</a:t>
            </a:r>
            <a:r>
              <a:rPr lang="en-US" dirty="0"/>
              <a:t> </a:t>
            </a:r>
            <a:r>
              <a:rPr lang="en-US" dirty="0" err="1"/>
              <a:t>Mẫu</a:t>
            </a:r>
            <a:r>
              <a:rPr lang="en-US" dirty="0"/>
              <a:t> </a:t>
            </a:r>
            <a:r>
              <a:rPr lang="en-US" dirty="0" err="1"/>
              <a:t>3A</a:t>
            </a:r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Trang </a:t>
            </a:r>
            <a:fld id="{20489E29-5417-46DD-9AFE-B3F931F37188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2612" y="2657475"/>
            <a:ext cx="1914525" cy="20764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31" y="2013744"/>
            <a:ext cx="8721761" cy="464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3794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KIỂM</a:t>
            </a:r>
            <a:r>
              <a:rPr lang="en-US" dirty="0"/>
              <a:t> </a:t>
            </a:r>
            <a:r>
              <a:rPr lang="en-US" dirty="0" err="1"/>
              <a:t>TRA</a:t>
            </a:r>
            <a:r>
              <a:rPr lang="en-US" dirty="0"/>
              <a:t> </a:t>
            </a:r>
            <a:r>
              <a:rPr lang="en-US" dirty="0" err="1"/>
              <a:t>SỐ</a:t>
            </a:r>
            <a:r>
              <a:rPr lang="en-US" dirty="0"/>
              <a:t> </a:t>
            </a:r>
            <a:r>
              <a:rPr lang="en-US" dirty="0" err="1"/>
              <a:t>LIỆU</a:t>
            </a:r>
            <a:r>
              <a:rPr lang="en-US" dirty="0"/>
              <a:t> </a:t>
            </a:r>
            <a:r>
              <a:rPr lang="en-US" dirty="0" err="1"/>
              <a:t>TRÊN</a:t>
            </a:r>
            <a:r>
              <a:rPr lang="en-US" dirty="0"/>
              <a:t> </a:t>
            </a:r>
            <a:r>
              <a:rPr lang="en-US" dirty="0" err="1"/>
              <a:t>CỔNG</a:t>
            </a:r>
            <a:r>
              <a:rPr lang="en-US" dirty="0"/>
              <a:t> </a:t>
            </a:r>
            <a:r>
              <a:rPr lang="en-US" dirty="0" err="1"/>
              <a:t>BYT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Trang </a:t>
            </a:r>
            <a:fld id="{20489E29-5417-46DD-9AFE-B3F931F37188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4. </a:t>
            </a:r>
            <a:r>
              <a:rPr lang="en-US" dirty="0" err="1"/>
              <a:t>Kiểm</a:t>
            </a:r>
            <a:r>
              <a:rPr lang="en-US" dirty="0"/>
              <a:t> </a:t>
            </a:r>
            <a:r>
              <a:rPr lang="en-US" dirty="0" err="1"/>
              <a:t>tra</a:t>
            </a:r>
            <a:r>
              <a:rPr lang="en-US" dirty="0"/>
              <a:t> </a:t>
            </a:r>
            <a:r>
              <a:rPr lang="en-US" dirty="0" err="1"/>
              <a:t>số</a:t>
            </a:r>
            <a:r>
              <a:rPr lang="en-US" dirty="0"/>
              <a:t> </a:t>
            </a:r>
            <a:r>
              <a:rPr lang="en-US" dirty="0" err="1"/>
              <a:t>liệu</a:t>
            </a:r>
            <a:r>
              <a:rPr lang="en-US" dirty="0"/>
              <a:t> </a:t>
            </a:r>
            <a:r>
              <a:rPr lang="en-US" dirty="0" err="1"/>
              <a:t>gửi</a:t>
            </a:r>
            <a:r>
              <a:rPr lang="en-US" dirty="0"/>
              <a:t> qua </a:t>
            </a:r>
            <a:r>
              <a:rPr lang="en-US" dirty="0" err="1"/>
              <a:t>ứng</a:t>
            </a:r>
            <a:r>
              <a:rPr lang="en-US" dirty="0"/>
              <a:t> </a:t>
            </a:r>
            <a:r>
              <a:rPr lang="en-US" dirty="0" err="1"/>
              <a:t>dụng</a:t>
            </a:r>
            <a:r>
              <a:rPr lang="en-US" dirty="0"/>
              <a:t> Gateway</a:t>
            </a:r>
          </a:p>
          <a:p>
            <a:pPr lvl="1"/>
            <a:r>
              <a:rPr lang="en-US" dirty="0"/>
              <a:t>Menu: </a:t>
            </a:r>
            <a:r>
              <a:rPr lang="en-US" b="1" dirty="0"/>
              <a:t>Gateway/</a:t>
            </a:r>
            <a:r>
              <a:rPr lang="en-US" b="1" dirty="0" err="1"/>
              <a:t>Tổng</a:t>
            </a:r>
            <a:r>
              <a:rPr lang="en-US" b="1" dirty="0"/>
              <a:t> </a:t>
            </a:r>
            <a:r>
              <a:rPr lang="en-US" b="1" dirty="0" err="1"/>
              <a:t>hợp</a:t>
            </a:r>
            <a:r>
              <a:rPr lang="en-US" b="1" dirty="0"/>
              <a:t> file </a:t>
            </a:r>
            <a:r>
              <a:rPr lang="en-US" b="1" dirty="0" err="1"/>
              <a:t>gửi</a:t>
            </a:r>
            <a:r>
              <a:rPr lang="en-US" b="1" dirty="0"/>
              <a:t> </a:t>
            </a:r>
            <a:r>
              <a:rPr lang="en-US" b="1" dirty="0" err="1"/>
              <a:t>cổng</a:t>
            </a:r>
            <a:r>
              <a:rPr lang="en-US" b="1" dirty="0"/>
              <a:t> </a:t>
            </a:r>
            <a:r>
              <a:rPr lang="en-US" b="1" dirty="0" err="1"/>
              <a:t>BYT</a:t>
            </a:r>
            <a:endParaRPr lang="en-US" b="1" dirty="0"/>
          </a:p>
          <a:p>
            <a:pPr lvl="1"/>
            <a:r>
              <a:rPr lang="en-US" dirty="0"/>
              <a:t>Cho </a:t>
            </a:r>
            <a:r>
              <a:rPr lang="en-US" dirty="0" err="1"/>
              <a:t>phép</a:t>
            </a:r>
            <a:r>
              <a:rPr lang="en-US" dirty="0"/>
              <a:t> </a:t>
            </a:r>
            <a:r>
              <a:rPr lang="en-US" dirty="0" err="1"/>
              <a:t>đối</a:t>
            </a:r>
            <a:r>
              <a:rPr lang="en-US" dirty="0"/>
              <a:t> </a:t>
            </a:r>
            <a:r>
              <a:rPr lang="en-US" dirty="0" err="1"/>
              <a:t>soát</a:t>
            </a:r>
            <a:r>
              <a:rPr lang="en-US" dirty="0"/>
              <a:t> file </a:t>
            </a:r>
            <a:r>
              <a:rPr lang="en-US" dirty="0" err="1"/>
              <a:t>đã</a:t>
            </a:r>
            <a:r>
              <a:rPr lang="en-US" dirty="0"/>
              <a:t> </a:t>
            </a:r>
            <a:r>
              <a:rPr lang="en-US" dirty="0" err="1"/>
              <a:t>đẩy</a:t>
            </a:r>
            <a:r>
              <a:rPr lang="en-US" dirty="0"/>
              <a:t> </a:t>
            </a:r>
            <a:r>
              <a:rPr lang="en-US" dirty="0" err="1"/>
              <a:t>từ</a:t>
            </a:r>
            <a:r>
              <a:rPr lang="en-US" dirty="0"/>
              <a:t> Gateway </a:t>
            </a:r>
            <a:r>
              <a:rPr lang="en-US" dirty="0" err="1"/>
              <a:t>tới</a:t>
            </a:r>
            <a:r>
              <a:rPr lang="en-US" dirty="0"/>
              <a:t> </a:t>
            </a:r>
            <a:r>
              <a:rPr lang="en-US" dirty="0" err="1"/>
              <a:t>cổng</a:t>
            </a:r>
            <a:r>
              <a:rPr lang="en-US" dirty="0"/>
              <a:t> </a:t>
            </a:r>
            <a:r>
              <a:rPr lang="en-US" dirty="0" err="1"/>
              <a:t>BYT</a:t>
            </a: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3275" y="2819400"/>
            <a:ext cx="2457450" cy="1219200"/>
          </a:xfrm>
          <a:prstGeom prst="rect">
            <a:avLst/>
          </a:prstGeom>
        </p:spPr>
      </p:pic>
      <p:pic>
        <p:nvPicPr>
          <p:cNvPr id="3074" name="Picture 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460625"/>
            <a:ext cx="5761037" cy="237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676400" y="5638800"/>
            <a:ext cx="54102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3075" name="Picture 1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9921" y="3979070"/>
            <a:ext cx="5762625" cy="237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62416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HỖ</a:t>
            </a:r>
            <a:r>
              <a:rPr lang="en-US" dirty="0"/>
              <a:t> </a:t>
            </a:r>
            <a:r>
              <a:rPr lang="en-US" dirty="0" err="1"/>
              <a:t>TRỢ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Hỗ</a:t>
            </a:r>
            <a:r>
              <a:rPr lang="en-US" dirty="0"/>
              <a:t> </a:t>
            </a:r>
            <a:r>
              <a:rPr lang="en-US" dirty="0" err="1"/>
              <a:t>trợ</a:t>
            </a:r>
            <a:r>
              <a:rPr lang="en-US" dirty="0"/>
              <a:t> </a:t>
            </a:r>
            <a:r>
              <a:rPr lang="en-US" dirty="0" err="1"/>
              <a:t>theo</a:t>
            </a:r>
            <a:r>
              <a:rPr lang="en-US" dirty="0"/>
              <a:t> </a:t>
            </a:r>
            <a:r>
              <a:rPr lang="en-US" dirty="0" err="1"/>
              <a:t>công</a:t>
            </a:r>
            <a:r>
              <a:rPr lang="en-US" dirty="0"/>
              <a:t> </a:t>
            </a:r>
            <a:r>
              <a:rPr lang="en-US" dirty="0" err="1"/>
              <a:t>văn</a:t>
            </a:r>
            <a:r>
              <a:rPr lang="en-US" dirty="0"/>
              <a:t>: 2987/</a:t>
            </a:r>
            <a:r>
              <a:rPr lang="en-US" dirty="0" err="1"/>
              <a:t>BYT-BH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Trang </a:t>
            </a:r>
            <a:fld id="{20489E29-5417-46DD-9AFE-B3F931F37188}" type="slidenum">
              <a:rPr lang="en-US" smtClean="0"/>
              <a:pPr>
                <a:defRPr/>
              </a:pPr>
              <a:t>34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4774" y="1524794"/>
            <a:ext cx="6543675" cy="5162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298076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HỖ</a:t>
            </a:r>
            <a:r>
              <a:rPr lang="en-US" dirty="0"/>
              <a:t> </a:t>
            </a:r>
            <a:r>
              <a:rPr lang="en-US" dirty="0" err="1"/>
              <a:t>TRỢ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Trang </a:t>
            </a:r>
            <a:fld id="{20489E29-5417-46DD-9AFE-B3F931F37188}" type="slidenum">
              <a:rPr lang="en-US" smtClean="0"/>
              <a:pPr>
                <a:defRPr/>
              </a:pPr>
              <a:t>35</a:t>
            </a:fld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685800" y="1295400"/>
            <a:ext cx="8048625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78120" tIns="39240" rIns="78120" bIns="3924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1900" b="1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1900">
                <a:solidFill>
                  <a:schemeClr val="accent6"/>
                </a:solidFill>
                <a:latin typeface="+mn-lt"/>
                <a:ea typeface="+mn-ea"/>
              </a:defRPr>
            </a:lvl2pPr>
            <a:lvl3pPr marL="1143000" indent="-228600" algn="l" defTabSz="457200" rtl="0" eaLnBrk="0" fontAlgn="base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1900">
                <a:solidFill>
                  <a:schemeClr val="accent6"/>
                </a:solidFill>
                <a:latin typeface="+mn-lt"/>
                <a:ea typeface="+mn-ea"/>
              </a:defRPr>
            </a:lvl3pPr>
            <a:lvl4pPr marL="1600200" indent="-228600" algn="l" defTabSz="457200" rtl="0" eaLnBrk="0" fontAlgn="base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1900">
                <a:solidFill>
                  <a:schemeClr val="accent6"/>
                </a:solidFill>
                <a:latin typeface="+mn-lt"/>
                <a:ea typeface="+mn-ea"/>
              </a:defRPr>
            </a:lvl4pPr>
            <a:lvl5pPr marL="2057400" indent="-228600" algn="l" defTabSz="457200" rtl="0" eaLnBrk="0" fontAlgn="base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1900">
                <a:solidFill>
                  <a:schemeClr val="accent6"/>
                </a:solidFill>
                <a:latin typeface="+mn-lt"/>
                <a:ea typeface="+mn-ea"/>
              </a:defRPr>
            </a:lvl5pPr>
            <a:lvl6pPr marL="2514600" indent="-228600" algn="l" defTabSz="457200" rtl="0" eaLnBrk="0" fontAlgn="base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9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57200" rtl="0" eaLnBrk="0" fontAlgn="base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9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57200" rtl="0" eaLnBrk="0" fontAlgn="base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9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57200" rtl="0" eaLnBrk="0" fontAlgn="base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9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r>
              <a:rPr lang="en-US" kern="0" dirty="0" err="1"/>
              <a:t>Hỗ</a:t>
            </a:r>
            <a:r>
              <a:rPr lang="en-US" kern="0" dirty="0"/>
              <a:t> </a:t>
            </a:r>
            <a:r>
              <a:rPr lang="en-US" kern="0" dirty="0" err="1"/>
              <a:t>trợ</a:t>
            </a:r>
            <a:r>
              <a:rPr lang="en-US" kern="0" dirty="0"/>
              <a:t> </a:t>
            </a:r>
            <a:r>
              <a:rPr lang="en-US" kern="0" dirty="0" err="1"/>
              <a:t>kỹ</a:t>
            </a:r>
            <a:r>
              <a:rPr lang="en-US" kern="0" dirty="0"/>
              <a:t> </a:t>
            </a:r>
            <a:r>
              <a:rPr lang="en-US" kern="0" dirty="0" err="1"/>
              <a:t>thuật</a:t>
            </a:r>
            <a:r>
              <a:rPr lang="en-US" kern="0" dirty="0"/>
              <a:t> </a:t>
            </a:r>
            <a:r>
              <a:rPr lang="en-US" kern="0" dirty="0" err="1"/>
              <a:t>và</a:t>
            </a:r>
            <a:r>
              <a:rPr lang="en-US" kern="0" dirty="0"/>
              <a:t> </a:t>
            </a:r>
            <a:r>
              <a:rPr lang="en-US" kern="0" dirty="0" err="1"/>
              <a:t>số</a:t>
            </a:r>
            <a:r>
              <a:rPr lang="en-US" kern="0" dirty="0"/>
              <a:t> </a:t>
            </a:r>
            <a:r>
              <a:rPr lang="en-US" kern="0" dirty="0" err="1"/>
              <a:t>liệu</a:t>
            </a:r>
            <a:r>
              <a:rPr lang="en-US" kern="0" dirty="0"/>
              <a:t>: </a:t>
            </a:r>
            <a:endParaRPr lang="en-US" sz="4000" kern="0" dirty="0"/>
          </a:p>
          <a:p>
            <a:pPr lvl="3">
              <a:buFont typeface="Arial" panose="020B0604020202020204" pitchFamily="34" charset="0"/>
              <a:buChar char="•"/>
            </a:pPr>
            <a:r>
              <a:rPr lang="en-US" sz="2800" kern="0" dirty="0" err="1"/>
              <a:t>Số</a:t>
            </a:r>
            <a:r>
              <a:rPr lang="en-US" sz="2800" kern="0" dirty="0"/>
              <a:t> </a:t>
            </a:r>
            <a:r>
              <a:rPr lang="en-US" sz="2800" kern="0" dirty="0" err="1"/>
              <a:t>hottline</a:t>
            </a:r>
            <a:r>
              <a:rPr lang="en-US" sz="2800" kern="0" dirty="0"/>
              <a:t> 01:	0886381918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US" sz="2800" kern="0" dirty="0" err="1"/>
              <a:t>Số</a:t>
            </a:r>
            <a:r>
              <a:rPr lang="en-US" sz="2800" kern="0" dirty="0"/>
              <a:t> </a:t>
            </a:r>
            <a:r>
              <a:rPr lang="en-US" sz="2800" kern="0" dirty="0" err="1"/>
              <a:t>hottline</a:t>
            </a:r>
            <a:r>
              <a:rPr lang="en-US" sz="2800" kern="0" dirty="0"/>
              <a:t> 02:	0943782278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US" sz="2800" kern="0" dirty="0" err="1"/>
              <a:t>Số</a:t>
            </a:r>
            <a:r>
              <a:rPr lang="en-US" sz="2800" kern="0" dirty="0"/>
              <a:t> </a:t>
            </a:r>
            <a:r>
              <a:rPr lang="en-US" sz="2800" kern="0" dirty="0" err="1"/>
              <a:t>hottline</a:t>
            </a:r>
            <a:r>
              <a:rPr lang="en-US" sz="2800" kern="0" dirty="0"/>
              <a:t> 03:	0437938926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US" sz="2800" kern="0" dirty="0" err="1"/>
              <a:t>Số</a:t>
            </a:r>
            <a:r>
              <a:rPr lang="en-US" sz="2800" kern="0" dirty="0"/>
              <a:t> </a:t>
            </a:r>
            <a:r>
              <a:rPr lang="en-US" sz="2800" kern="0" dirty="0" err="1"/>
              <a:t>hottline</a:t>
            </a:r>
            <a:r>
              <a:rPr lang="en-US" sz="2800" kern="0" dirty="0"/>
              <a:t> 04:	0437939412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685799" y="4346917"/>
            <a:ext cx="8048625" cy="1524000"/>
          </a:xfrm>
        </p:spPr>
        <p:txBody>
          <a:bodyPr/>
          <a:lstStyle/>
          <a:p>
            <a:r>
              <a:rPr lang="en-US" dirty="0" err="1"/>
              <a:t>Hỗ</a:t>
            </a:r>
            <a:r>
              <a:rPr lang="en-US" dirty="0"/>
              <a:t> </a:t>
            </a:r>
            <a:r>
              <a:rPr lang="en-US" dirty="0" err="1"/>
              <a:t>trợ</a:t>
            </a:r>
            <a:r>
              <a:rPr lang="en-US" dirty="0"/>
              <a:t> </a:t>
            </a:r>
            <a:r>
              <a:rPr lang="en-US" dirty="0" err="1"/>
              <a:t>cài</a:t>
            </a:r>
            <a:r>
              <a:rPr lang="en-US" dirty="0"/>
              <a:t> </a:t>
            </a:r>
            <a:r>
              <a:rPr lang="en-US" dirty="0" err="1"/>
              <a:t>đặt</a:t>
            </a:r>
            <a:r>
              <a:rPr lang="en-US" dirty="0"/>
              <a:t> </a:t>
            </a:r>
            <a:r>
              <a:rPr lang="en-US" dirty="0" err="1"/>
              <a:t>VNPT</a:t>
            </a:r>
            <a:r>
              <a:rPr lang="en-US" dirty="0"/>
              <a:t>-Thanh </a:t>
            </a:r>
            <a:r>
              <a:rPr lang="en-US" dirty="0" err="1"/>
              <a:t>Hóa</a:t>
            </a:r>
            <a:r>
              <a:rPr lang="en-US" dirty="0"/>
              <a:t>: </a:t>
            </a:r>
          </a:p>
          <a:p>
            <a:pPr marL="1714500" lvl="6" indent="-342900">
              <a:buFont typeface="Times New Roman" panose="02020603050405020304" pitchFamily="18" charset="0"/>
              <a:buChar char="•"/>
            </a:pPr>
            <a:r>
              <a:rPr lang="en-US" sz="2800" dirty="0" err="1">
                <a:solidFill>
                  <a:schemeClr val="accent2"/>
                </a:solidFill>
              </a:rPr>
              <a:t>Số</a:t>
            </a:r>
            <a:r>
              <a:rPr lang="en-US" sz="2800" dirty="0">
                <a:solidFill>
                  <a:schemeClr val="accent2"/>
                </a:solidFill>
              </a:rPr>
              <a:t> hotline :	0237.3.720.000</a:t>
            </a:r>
          </a:p>
          <a:p>
            <a:endParaRPr lang="en-US" sz="4000" dirty="0"/>
          </a:p>
          <a:p>
            <a:pPr marL="457200" lvl="1" indent="0" algn="ctr">
              <a:buNone/>
            </a:pP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84339333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Trang </a:t>
            </a:r>
            <a:fld id="{20489E29-5417-46DD-9AFE-B3F931F37188}" type="slidenum">
              <a:rPr lang="en-US" smtClean="0"/>
              <a:pPr>
                <a:defRPr/>
              </a:pPr>
              <a:t>36</a:t>
            </a:fld>
            <a:endParaRPr lang="en-US" dirty="0"/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771775" y="0"/>
            <a:ext cx="6372225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>
              <a:lnSpc>
                <a:spcPct val="140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900" b="1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lnSpc>
                <a:spcPct val="140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9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lnSpc>
                <a:spcPct val="140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9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lnSpc>
                <a:spcPct val="140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9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lnSpc>
                <a:spcPct val="140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9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9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9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9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90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buClrTx/>
              <a:buFontTx/>
              <a:buNone/>
            </a:pPr>
            <a:endParaRPr lang="en-US" sz="2200" b="0" dirty="0">
              <a:solidFill>
                <a:srgbClr val="FFFFFF"/>
              </a:solidFill>
              <a:latin typeface="Times New Roman" pitchFamily="18" charset="0"/>
              <a:ea typeface="Microsoft YaHei" panose="020B0503020204020204" pitchFamily="34" charset="-122"/>
              <a:cs typeface="Times New Roman" pitchFamily="18" charset="0"/>
            </a:endParaRPr>
          </a:p>
        </p:txBody>
      </p:sp>
      <p:pic>
        <p:nvPicPr>
          <p:cNvPr id="7" name="Picture 2" descr="Image result for e governmen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" y="842588"/>
            <a:ext cx="8251372" cy="5329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reeform 22"/>
          <p:cNvSpPr/>
          <p:nvPr/>
        </p:nvSpPr>
        <p:spPr>
          <a:xfrm>
            <a:off x="4203291" y="857251"/>
            <a:ext cx="4940709" cy="5314949"/>
          </a:xfrm>
          <a:custGeom>
            <a:avLst/>
            <a:gdLst>
              <a:gd name="connsiteX0" fmla="*/ 1714499 w 6587612"/>
              <a:gd name="connsiteY0" fmla="*/ 0 h 6857999"/>
              <a:gd name="connsiteX1" fmla="*/ 6587612 w 6587612"/>
              <a:gd name="connsiteY1" fmla="*/ 0 h 6857999"/>
              <a:gd name="connsiteX2" fmla="*/ 6587612 w 6587612"/>
              <a:gd name="connsiteY2" fmla="*/ 6857999 h 6857999"/>
              <a:gd name="connsiteX3" fmla="*/ 0 w 6587612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87612" h="6857999">
                <a:moveTo>
                  <a:pt x="1714499" y="0"/>
                </a:moveTo>
                <a:lnTo>
                  <a:pt x="6587612" y="0"/>
                </a:lnTo>
                <a:lnTo>
                  <a:pt x="6587612" y="6857999"/>
                </a:lnTo>
                <a:lnTo>
                  <a:pt x="0" y="6857999"/>
                </a:lnTo>
                <a:close/>
              </a:path>
            </a:pathLst>
          </a:custGeom>
          <a:solidFill>
            <a:srgbClr val="005B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arallelogram 8"/>
          <p:cNvSpPr/>
          <p:nvPr/>
        </p:nvSpPr>
        <p:spPr>
          <a:xfrm>
            <a:off x="3872754" y="857250"/>
            <a:ext cx="1741286" cy="5314950"/>
          </a:xfrm>
          <a:prstGeom prst="parallelogram">
            <a:avLst>
              <a:gd name="adj" fmla="val 74888"/>
            </a:avLst>
          </a:prstGeom>
          <a:solidFill>
            <a:srgbClr val="72AAE3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1162"/>
          <p:cNvPicPr>
            <a:picLocks noChangeAspect="1"/>
          </p:cNvPicPr>
          <p:nvPr/>
        </p:nvPicPr>
        <p:blipFill>
          <a:blip r:embed="rId4">
            <a:lum bright="100000"/>
          </a:blip>
          <a:stretch>
            <a:fillRect/>
          </a:stretch>
        </p:blipFill>
        <p:spPr>
          <a:xfrm>
            <a:off x="5682509" y="4007368"/>
            <a:ext cx="712755" cy="948497"/>
          </a:xfrm>
          <a:prstGeom prst="rect">
            <a:avLst/>
          </a:prstGeom>
        </p:spPr>
      </p:pic>
      <p:sp>
        <p:nvSpPr>
          <p:cNvPr id="11" name="Title Placeholder 1"/>
          <p:cNvSpPr txBox="1"/>
          <p:nvPr/>
        </p:nvSpPr>
        <p:spPr>
          <a:xfrm>
            <a:off x="5238382" y="2027576"/>
            <a:ext cx="3778622" cy="1166460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rgbClr val="0070C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US" sz="3000" dirty="0">
                <a:solidFill>
                  <a:schemeClr val="bg1"/>
                </a:solidFill>
                <a:latin typeface="Times New Roman" charset="0"/>
                <a:ea typeface="Times New Roman" charset="0"/>
                <a:cs typeface="Times New Roman" charset="0"/>
              </a:rPr>
              <a:t>TRÂN TRỌNG </a:t>
            </a:r>
          </a:p>
          <a:p>
            <a:pPr algn="ctr"/>
            <a:r>
              <a:rPr lang="en-US" sz="3000" dirty="0">
                <a:solidFill>
                  <a:schemeClr val="bg1"/>
                </a:solidFill>
                <a:latin typeface="Times New Roman" charset="0"/>
                <a:ea typeface="Times New Roman" charset="0"/>
                <a:cs typeface="Times New Roman" charset="0"/>
              </a:rPr>
              <a:t>CẢM ƠN!</a:t>
            </a:r>
          </a:p>
        </p:txBody>
      </p:sp>
    </p:spTree>
    <p:extLst>
      <p:ext uri="{BB962C8B-B14F-4D97-AF65-F5344CB8AC3E}">
        <p14:creationId xmlns:p14="http://schemas.microsoft.com/office/powerpoint/2010/main" val="246670494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CĂN</a:t>
            </a:r>
            <a:r>
              <a:rPr lang="en-US" dirty="0"/>
              <a:t> </a:t>
            </a:r>
            <a:r>
              <a:rPr lang="en-US" dirty="0" err="1"/>
              <a:t>CỨ</a:t>
            </a:r>
            <a:r>
              <a:rPr lang="en-US" dirty="0"/>
              <a:t> </a:t>
            </a:r>
            <a:r>
              <a:rPr lang="en-US" dirty="0" err="1"/>
              <a:t>PHÁP</a:t>
            </a:r>
            <a:r>
              <a:rPr lang="en-US" dirty="0"/>
              <a:t> </a:t>
            </a:r>
            <a:r>
              <a:rPr lang="en-US" dirty="0" err="1"/>
              <a:t>LÝ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Bộ</a:t>
            </a:r>
            <a:r>
              <a:rPr lang="en-US" dirty="0"/>
              <a:t> Y </a:t>
            </a:r>
            <a:r>
              <a:rPr lang="en-US" dirty="0" err="1"/>
              <a:t>tế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 lvl="1"/>
            <a:r>
              <a:rPr lang="vi-VN" dirty="0"/>
              <a:t>Công văn số 2957/BYT-BH gửi VNPT về việc triển khai Gateway tại các cơ sở khám bệnh, chữa bệnh</a:t>
            </a:r>
            <a:r>
              <a:rPr lang="en-US" dirty="0"/>
              <a:t>.</a:t>
            </a:r>
          </a:p>
          <a:p>
            <a:pPr lvl="1"/>
            <a:r>
              <a:rPr lang="vi-VN" dirty="0"/>
              <a:t>Công văn số 2987/BYT-BH về việc triển khai Gateway tại các cơ sở KCB.</a:t>
            </a:r>
          </a:p>
          <a:p>
            <a:pPr lvl="1"/>
            <a:r>
              <a:rPr lang="vi-VN" dirty="0"/>
              <a:t>Công văn số 2988/BYT-BH về việc triển khai Gateway tại các viện, bệnh viện trực thuộc Bộ Y tế.</a:t>
            </a:r>
          </a:p>
          <a:p>
            <a:pPr lvl="1"/>
            <a:endParaRPr lang="vi-VN" dirty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Trang </a:t>
            </a:r>
            <a:fld id="{20489E29-5417-46DD-9AFE-B3F931F37188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684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CĂN</a:t>
            </a:r>
            <a:r>
              <a:rPr lang="en-US" dirty="0"/>
              <a:t> </a:t>
            </a:r>
            <a:r>
              <a:rPr lang="en-US" dirty="0" err="1"/>
              <a:t>CỨ</a:t>
            </a:r>
            <a:r>
              <a:rPr lang="en-US" dirty="0"/>
              <a:t> </a:t>
            </a:r>
            <a:r>
              <a:rPr lang="en-US" dirty="0" err="1"/>
              <a:t>PHÁP</a:t>
            </a:r>
            <a:r>
              <a:rPr lang="en-US" dirty="0"/>
              <a:t> </a:t>
            </a:r>
            <a:r>
              <a:rPr lang="en-US" dirty="0" err="1"/>
              <a:t>LÝ</a:t>
            </a:r>
            <a:r>
              <a:rPr lang="en-US" dirty="0"/>
              <a:t> 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Dữ</a:t>
            </a:r>
            <a:r>
              <a:rPr lang="en-US" dirty="0"/>
              <a:t> </a:t>
            </a:r>
            <a:r>
              <a:rPr lang="en-US" dirty="0" err="1"/>
              <a:t>liệu</a:t>
            </a:r>
            <a:r>
              <a:rPr lang="en-US" dirty="0"/>
              <a:t> </a:t>
            </a:r>
            <a:r>
              <a:rPr lang="en-US" dirty="0" err="1"/>
              <a:t>thống</a:t>
            </a:r>
            <a:r>
              <a:rPr lang="en-US" dirty="0"/>
              <a:t> </a:t>
            </a:r>
            <a:r>
              <a:rPr lang="en-US" dirty="0" err="1"/>
              <a:t>kê</a:t>
            </a:r>
            <a:r>
              <a:rPr lang="en-US" dirty="0"/>
              <a:t> </a:t>
            </a:r>
            <a:r>
              <a:rPr lang="en-US" dirty="0" err="1"/>
              <a:t>tại</a:t>
            </a:r>
            <a:r>
              <a:rPr lang="en-US" dirty="0"/>
              <a:t> </a:t>
            </a:r>
            <a:r>
              <a:rPr lang="en-US" dirty="0" err="1"/>
              <a:t>địa</a:t>
            </a:r>
            <a:r>
              <a:rPr lang="en-US" dirty="0"/>
              <a:t> </a:t>
            </a:r>
            <a:r>
              <a:rPr lang="en-US" dirty="0" err="1"/>
              <a:t>bàn</a:t>
            </a:r>
            <a:r>
              <a:rPr lang="en-US" dirty="0"/>
              <a:t> </a:t>
            </a:r>
            <a:r>
              <a:rPr lang="en-US" dirty="0" err="1"/>
              <a:t>tỉnh</a:t>
            </a:r>
            <a:r>
              <a:rPr lang="en-US" dirty="0"/>
              <a:t> Thanh </a:t>
            </a:r>
            <a:r>
              <a:rPr lang="en-US" dirty="0" err="1"/>
              <a:t>Hóa</a:t>
            </a:r>
            <a:r>
              <a:rPr lang="en-US" dirty="0"/>
              <a:t> </a:t>
            </a:r>
            <a:r>
              <a:rPr lang="en-US" dirty="0" err="1"/>
              <a:t>trên</a:t>
            </a:r>
            <a:r>
              <a:rPr lang="en-US" dirty="0"/>
              <a:t> </a:t>
            </a:r>
            <a:r>
              <a:rPr lang="en-US" dirty="0" err="1"/>
              <a:t>cổng</a:t>
            </a:r>
            <a:r>
              <a:rPr lang="en-US" dirty="0"/>
              <a:t> </a:t>
            </a:r>
            <a:r>
              <a:rPr lang="en-US" dirty="0" err="1"/>
              <a:t>cho</a:t>
            </a:r>
            <a:r>
              <a:rPr lang="en-US" dirty="0"/>
              <a:t> </a:t>
            </a:r>
            <a:r>
              <a:rPr lang="en-US" dirty="0" err="1"/>
              <a:t>thấy</a:t>
            </a:r>
            <a:r>
              <a:rPr lang="en-US" dirty="0"/>
              <a:t>: </a:t>
            </a:r>
          </a:p>
          <a:p>
            <a:pPr lvl="1"/>
            <a:r>
              <a:rPr lang="en-US" dirty="0" err="1"/>
              <a:t>Có</a:t>
            </a:r>
            <a:r>
              <a:rPr lang="en-US" dirty="0"/>
              <a:t> 12 BV </a:t>
            </a:r>
            <a:r>
              <a:rPr lang="en-US" dirty="0" err="1"/>
              <a:t>đẩy</a:t>
            </a:r>
            <a:r>
              <a:rPr lang="en-US" dirty="0"/>
              <a:t> </a:t>
            </a:r>
            <a:r>
              <a:rPr lang="en-US" dirty="0" err="1"/>
              <a:t>dữ</a:t>
            </a:r>
            <a:r>
              <a:rPr lang="en-US" dirty="0"/>
              <a:t> </a:t>
            </a:r>
            <a:r>
              <a:rPr lang="en-US" dirty="0" err="1"/>
              <a:t>liệu</a:t>
            </a:r>
            <a:r>
              <a:rPr lang="en-US" dirty="0"/>
              <a:t> </a:t>
            </a:r>
            <a:r>
              <a:rPr lang="en-US" dirty="0" err="1"/>
              <a:t>lên</a:t>
            </a:r>
            <a:r>
              <a:rPr lang="en-US" dirty="0"/>
              <a:t> </a:t>
            </a:r>
            <a:r>
              <a:rPr lang="en-US" dirty="0" err="1"/>
              <a:t>cổng</a:t>
            </a:r>
            <a:r>
              <a:rPr lang="en-US" dirty="0"/>
              <a:t> </a:t>
            </a:r>
            <a:r>
              <a:rPr lang="en-US" dirty="0" err="1"/>
              <a:t>gồm</a:t>
            </a:r>
            <a:r>
              <a:rPr lang="en-US" dirty="0"/>
              <a:t>: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 err="1"/>
              <a:t>Có</a:t>
            </a:r>
            <a:r>
              <a:rPr lang="en-US" dirty="0"/>
              <a:t> 524 </a:t>
            </a:r>
            <a:r>
              <a:rPr lang="en-US" dirty="0" err="1"/>
              <a:t>trạm</a:t>
            </a:r>
            <a:r>
              <a:rPr lang="en-US" dirty="0"/>
              <a:t> (</a:t>
            </a:r>
            <a:r>
              <a:rPr lang="en-US" dirty="0" err="1"/>
              <a:t>hoặc</a:t>
            </a:r>
            <a:r>
              <a:rPr lang="en-US" dirty="0"/>
              <a:t> </a:t>
            </a:r>
            <a:r>
              <a:rPr lang="en-US" dirty="0" err="1"/>
              <a:t>cấp</a:t>
            </a:r>
            <a:r>
              <a:rPr lang="en-US" dirty="0"/>
              <a:t> </a:t>
            </a:r>
            <a:r>
              <a:rPr lang="en-US" dirty="0" err="1"/>
              <a:t>tương</a:t>
            </a:r>
            <a:r>
              <a:rPr lang="en-US" dirty="0"/>
              <a:t> </a:t>
            </a:r>
            <a:r>
              <a:rPr lang="en-US" dirty="0" err="1"/>
              <a:t>đương</a:t>
            </a:r>
            <a:r>
              <a:rPr lang="en-US" dirty="0"/>
              <a:t>) </a:t>
            </a:r>
            <a:r>
              <a:rPr lang="en-US" dirty="0" err="1"/>
              <a:t>đã</a:t>
            </a:r>
            <a:r>
              <a:rPr lang="en-US" dirty="0"/>
              <a:t> </a:t>
            </a:r>
            <a:r>
              <a:rPr lang="en-US" dirty="0" err="1"/>
              <a:t>đẩy</a:t>
            </a:r>
            <a:r>
              <a:rPr lang="en-US" dirty="0"/>
              <a:t> </a:t>
            </a:r>
            <a:r>
              <a:rPr lang="en-US" dirty="0" err="1"/>
              <a:t>dữ</a:t>
            </a:r>
            <a:r>
              <a:rPr lang="en-US" dirty="0"/>
              <a:t> </a:t>
            </a:r>
            <a:r>
              <a:rPr lang="en-US" dirty="0" err="1"/>
              <a:t>liệu</a:t>
            </a:r>
            <a:r>
              <a:rPr lang="en-US" dirty="0"/>
              <a:t> </a:t>
            </a:r>
            <a:r>
              <a:rPr lang="en-US" dirty="0" err="1"/>
              <a:t>lên</a:t>
            </a:r>
            <a:r>
              <a:rPr lang="en-US" dirty="0"/>
              <a:t> </a:t>
            </a:r>
            <a:r>
              <a:rPr lang="en-US" dirty="0" err="1"/>
              <a:t>cổng</a:t>
            </a:r>
            <a:r>
              <a:rPr lang="en-US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Trang </a:t>
            </a:r>
            <a:fld id="{20489E29-5417-46DD-9AFE-B3F931F37188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4898048"/>
              </p:ext>
            </p:extLst>
          </p:nvPr>
        </p:nvGraphicFramePr>
        <p:xfrm>
          <a:off x="2284412" y="2209800"/>
          <a:ext cx="4724400" cy="29718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29950">
                  <a:extLst>
                    <a:ext uri="{9D8B030D-6E8A-4147-A177-3AD203B41FA5}">
                      <a16:colId xmlns:a16="http://schemas.microsoft.com/office/drawing/2014/main" val="858135501"/>
                    </a:ext>
                  </a:extLst>
                </a:gridCol>
                <a:gridCol w="3994450">
                  <a:extLst>
                    <a:ext uri="{9D8B030D-6E8A-4147-A177-3AD203B41FA5}">
                      <a16:colId xmlns:a16="http://schemas.microsoft.com/office/drawing/2014/main" val="963489202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STT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err="1">
                          <a:effectLst/>
                        </a:rPr>
                        <a:t>Đơn</a:t>
                      </a:r>
                      <a:r>
                        <a:rPr lang="en-US" sz="1000" dirty="0">
                          <a:effectLst/>
                        </a:rPr>
                        <a:t> </a:t>
                      </a:r>
                      <a:r>
                        <a:rPr lang="en-US" sz="1000" dirty="0" err="1">
                          <a:effectLst/>
                        </a:rPr>
                        <a:t>vị</a:t>
                      </a:r>
                      <a:endParaRPr lang="en-US" sz="13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5847885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Bệnh viện đa khoa huyện Triệu Sơn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2343881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Bệnh viện đa khoa thành phố Thanh Hóa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85772377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Bệnh viện đa khoa ACA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04972795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err="1">
                          <a:effectLst/>
                        </a:rPr>
                        <a:t>Bệnh</a:t>
                      </a:r>
                      <a:r>
                        <a:rPr lang="en-US" sz="1000" dirty="0">
                          <a:effectLst/>
                        </a:rPr>
                        <a:t> </a:t>
                      </a:r>
                      <a:r>
                        <a:rPr lang="en-US" sz="1000" dirty="0" err="1">
                          <a:effectLst/>
                        </a:rPr>
                        <a:t>viện</a:t>
                      </a:r>
                      <a:r>
                        <a:rPr lang="en-US" sz="1000" dirty="0">
                          <a:effectLst/>
                        </a:rPr>
                        <a:t> 71 </a:t>
                      </a:r>
                      <a:r>
                        <a:rPr lang="en-US" sz="1000" dirty="0" err="1">
                          <a:effectLst/>
                        </a:rPr>
                        <a:t>Trung</a:t>
                      </a:r>
                      <a:r>
                        <a:rPr lang="en-US" sz="1000" dirty="0">
                          <a:effectLst/>
                        </a:rPr>
                        <a:t> </a:t>
                      </a:r>
                      <a:r>
                        <a:rPr lang="en-US" sz="1000" dirty="0" err="1">
                          <a:effectLst/>
                        </a:rPr>
                        <a:t>ương</a:t>
                      </a:r>
                      <a:endParaRPr lang="en-US" sz="13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9960195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Bệnh viện đa khoa huyện Hậu Lộc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3559092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6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err="1">
                          <a:effectLst/>
                        </a:rPr>
                        <a:t>Bệnh</a:t>
                      </a:r>
                      <a:r>
                        <a:rPr lang="en-US" sz="1000" dirty="0">
                          <a:effectLst/>
                        </a:rPr>
                        <a:t> </a:t>
                      </a:r>
                      <a:r>
                        <a:rPr lang="en-US" sz="1000" dirty="0" err="1">
                          <a:effectLst/>
                        </a:rPr>
                        <a:t>viện</a:t>
                      </a:r>
                      <a:r>
                        <a:rPr lang="en-US" sz="1000" dirty="0">
                          <a:effectLst/>
                        </a:rPr>
                        <a:t> </a:t>
                      </a:r>
                      <a:r>
                        <a:rPr lang="en-US" sz="1000" dirty="0" err="1">
                          <a:effectLst/>
                        </a:rPr>
                        <a:t>đa</a:t>
                      </a:r>
                      <a:r>
                        <a:rPr lang="en-US" sz="1000" dirty="0">
                          <a:effectLst/>
                        </a:rPr>
                        <a:t> </a:t>
                      </a:r>
                      <a:r>
                        <a:rPr lang="en-US" sz="1000" dirty="0" err="1">
                          <a:effectLst/>
                        </a:rPr>
                        <a:t>khoa</a:t>
                      </a:r>
                      <a:r>
                        <a:rPr lang="en-US" sz="1000" dirty="0">
                          <a:effectLst/>
                        </a:rPr>
                        <a:t> </a:t>
                      </a:r>
                      <a:r>
                        <a:rPr lang="en-US" sz="1000" dirty="0" err="1">
                          <a:effectLst/>
                        </a:rPr>
                        <a:t>huyện</a:t>
                      </a:r>
                      <a:r>
                        <a:rPr lang="en-US" sz="1000" dirty="0">
                          <a:effectLst/>
                        </a:rPr>
                        <a:t> </a:t>
                      </a:r>
                      <a:r>
                        <a:rPr lang="en-US" sz="1000" dirty="0" err="1">
                          <a:effectLst/>
                        </a:rPr>
                        <a:t>Như</a:t>
                      </a:r>
                      <a:r>
                        <a:rPr lang="en-US" sz="1000" dirty="0">
                          <a:effectLst/>
                        </a:rPr>
                        <a:t> </a:t>
                      </a:r>
                      <a:r>
                        <a:rPr lang="en-US" sz="1000" dirty="0" err="1">
                          <a:effectLst/>
                        </a:rPr>
                        <a:t>Xuân</a:t>
                      </a:r>
                      <a:endParaRPr lang="en-US" sz="13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87625367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Bệnh viện đa khoa huyện Thiệu Hoá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5767634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8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err="1">
                          <a:effectLst/>
                        </a:rPr>
                        <a:t>Bệnh</a:t>
                      </a:r>
                      <a:r>
                        <a:rPr lang="en-US" sz="1000" dirty="0">
                          <a:effectLst/>
                        </a:rPr>
                        <a:t> </a:t>
                      </a:r>
                      <a:r>
                        <a:rPr lang="en-US" sz="1000" dirty="0" err="1">
                          <a:effectLst/>
                        </a:rPr>
                        <a:t>viện</a:t>
                      </a:r>
                      <a:r>
                        <a:rPr lang="en-US" sz="1000" dirty="0">
                          <a:effectLst/>
                        </a:rPr>
                        <a:t> </a:t>
                      </a:r>
                      <a:r>
                        <a:rPr lang="en-US" sz="1000" dirty="0" err="1">
                          <a:effectLst/>
                        </a:rPr>
                        <a:t>đa</a:t>
                      </a:r>
                      <a:r>
                        <a:rPr lang="en-US" sz="1000" dirty="0">
                          <a:effectLst/>
                        </a:rPr>
                        <a:t> </a:t>
                      </a:r>
                      <a:r>
                        <a:rPr lang="en-US" sz="1000" dirty="0" err="1">
                          <a:effectLst/>
                        </a:rPr>
                        <a:t>khoa</a:t>
                      </a:r>
                      <a:r>
                        <a:rPr lang="en-US" sz="1000" dirty="0">
                          <a:effectLst/>
                        </a:rPr>
                        <a:t> </a:t>
                      </a:r>
                      <a:r>
                        <a:rPr lang="en-US" sz="1000" dirty="0" err="1">
                          <a:effectLst/>
                        </a:rPr>
                        <a:t>huyện</a:t>
                      </a:r>
                      <a:r>
                        <a:rPr lang="en-US" sz="1000" dirty="0">
                          <a:effectLst/>
                        </a:rPr>
                        <a:t> </a:t>
                      </a:r>
                      <a:r>
                        <a:rPr lang="en-US" sz="1000" dirty="0" err="1">
                          <a:effectLst/>
                        </a:rPr>
                        <a:t>Tĩnh</a:t>
                      </a:r>
                      <a:r>
                        <a:rPr lang="en-US" sz="1000" dirty="0">
                          <a:effectLst/>
                        </a:rPr>
                        <a:t> Gia</a:t>
                      </a:r>
                      <a:endParaRPr lang="en-US" sz="13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84014154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9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Bệnh viện đa khoa huyện Thường Xuân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96513614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10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Bệnh viện đa khoa huyện Yên Định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40566878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11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Bệnh viện mắt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6908116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12</a:t>
                      </a:r>
                      <a:endParaRPr lang="en-US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err="1">
                          <a:effectLst/>
                        </a:rPr>
                        <a:t>Bệnh</a:t>
                      </a:r>
                      <a:r>
                        <a:rPr lang="en-US" sz="1000" dirty="0">
                          <a:effectLst/>
                        </a:rPr>
                        <a:t> </a:t>
                      </a:r>
                      <a:r>
                        <a:rPr lang="en-US" sz="1000" dirty="0" err="1">
                          <a:effectLst/>
                        </a:rPr>
                        <a:t>viện</a:t>
                      </a:r>
                      <a:r>
                        <a:rPr lang="en-US" sz="1000" dirty="0">
                          <a:effectLst/>
                        </a:rPr>
                        <a:t> </a:t>
                      </a:r>
                      <a:r>
                        <a:rPr lang="en-US" sz="1000" dirty="0" err="1">
                          <a:effectLst/>
                        </a:rPr>
                        <a:t>ĐDPHCN</a:t>
                      </a:r>
                      <a:r>
                        <a:rPr lang="en-US" sz="1000" dirty="0">
                          <a:effectLst/>
                        </a:rPr>
                        <a:t> TW</a:t>
                      </a:r>
                      <a:endParaRPr lang="en-US" sz="13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539316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89661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Trang </a:t>
            </a:r>
            <a:fld id="{20489E29-5417-46DD-9AFE-B3F931F37188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grpSp>
        <p:nvGrpSpPr>
          <p:cNvPr id="3" name="Group 56"/>
          <p:cNvGrpSpPr>
            <a:grpSpLocks/>
          </p:cNvGrpSpPr>
          <p:nvPr/>
        </p:nvGrpSpPr>
        <p:grpSpPr bwMode="auto">
          <a:xfrm>
            <a:off x="1447800" y="2895600"/>
            <a:ext cx="6477000" cy="1008292"/>
            <a:chOff x="1296" y="1824"/>
            <a:chExt cx="2976" cy="432"/>
          </a:xfrm>
        </p:grpSpPr>
        <p:sp>
          <p:nvSpPr>
            <p:cNvPr id="4" name="AutoShape 57"/>
            <p:cNvSpPr>
              <a:spLocks noChangeArrowheads="1"/>
            </p:cNvSpPr>
            <p:nvPr/>
          </p:nvSpPr>
          <p:spPr bwMode="gray">
            <a:xfrm>
              <a:off x="1536" y="1899"/>
              <a:ext cx="2736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5086C2">
                    <a:gamma/>
                    <a:tint val="21176"/>
                    <a:invGamma/>
                  </a:srgbClr>
                </a:gs>
                <a:gs pos="100000">
                  <a:srgbClr val="5086C2"/>
                </a:gs>
              </a:gsLst>
              <a:lin ang="0" scaled="1"/>
            </a:gradFill>
            <a:ln w="12700" algn="ctr">
              <a:solidFill>
                <a:srgbClr val="FFFFFF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003366"/>
                </a:solidFill>
                <a:cs typeface="+mn-cs"/>
              </a:endParaRPr>
            </a:p>
          </p:txBody>
        </p:sp>
        <p:sp>
          <p:nvSpPr>
            <p:cNvPr id="5" name="AutoShape 58"/>
            <p:cNvSpPr>
              <a:spLocks noChangeArrowheads="1"/>
            </p:cNvSpPr>
            <p:nvPr/>
          </p:nvSpPr>
          <p:spPr bwMode="gray">
            <a:xfrm>
              <a:off x="1296" y="1824"/>
              <a:ext cx="432" cy="432"/>
            </a:xfrm>
            <a:prstGeom prst="diamond">
              <a:avLst/>
            </a:prstGeom>
            <a:solidFill>
              <a:srgbClr val="0070C0"/>
            </a:solidFill>
            <a:ln w="25400" algn="ctr">
              <a:solidFill>
                <a:srgbClr val="FFFFFF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rgbClr val="003366"/>
                </a:solidFill>
                <a:cs typeface="+mn-cs"/>
              </a:endParaRPr>
            </a:p>
          </p:txBody>
        </p:sp>
        <p:sp>
          <p:nvSpPr>
            <p:cNvPr id="6" name="Text Box 59"/>
            <p:cNvSpPr txBox="1">
              <a:spLocks noChangeArrowheads="1"/>
            </p:cNvSpPr>
            <p:nvPr/>
          </p:nvSpPr>
          <p:spPr bwMode="gray">
            <a:xfrm>
              <a:off x="1728" y="1948"/>
              <a:ext cx="2513" cy="171"/>
            </a:xfrm>
            <a:prstGeom prst="rect">
              <a:avLst/>
            </a:prstGeom>
            <a:noFill/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2000" b="1" kern="0" dirty="0" err="1">
                  <a:solidFill>
                    <a:srgbClr val="1F45B0"/>
                  </a:solidFill>
                </a:rPr>
                <a:t>Sơ</a:t>
              </a:r>
              <a:r>
                <a:rPr lang="en-US" altLang="en-US" sz="2000" b="1" kern="0" dirty="0">
                  <a:solidFill>
                    <a:srgbClr val="1F45B0"/>
                  </a:solidFill>
                </a:rPr>
                <a:t> </a:t>
              </a:r>
              <a:r>
                <a:rPr lang="en-US" altLang="en-US" sz="2000" b="1" kern="0" dirty="0" err="1">
                  <a:solidFill>
                    <a:srgbClr val="1F45B0"/>
                  </a:solidFill>
                </a:rPr>
                <a:t>lược</a:t>
              </a:r>
              <a:r>
                <a:rPr lang="en-US" altLang="en-US" sz="2000" b="1" kern="0" dirty="0">
                  <a:solidFill>
                    <a:srgbClr val="1F45B0"/>
                  </a:solidFill>
                </a:rPr>
                <a:t> </a:t>
              </a:r>
              <a:r>
                <a:rPr lang="en-US" altLang="en-US" sz="2000" b="1" kern="0" dirty="0" err="1">
                  <a:solidFill>
                    <a:srgbClr val="1F45B0"/>
                  </a:solidFill>
                </a:rPr>
                <a:t>Cổng</a:t>
              </a:r>
              <a:r>
                <a:rPr lang="en-US" altLang="en-US" sz="2000" b="1" kern="0" dirty="0">
                  <a:solidFill>
                    <a:srgbClr val="1F45B0"/>
                  </a:solidFill>
                </a:rPr>
                <a:t> </a:t>
              </a:r>
              <a:r>
                <a:rPr lang="en-US" altLang="en-US" sz="2000" b="1" kern="0" dirty="0" err="1">
                  <a:solidFill>
                    <a:srgbClr val="1F45B0"/>
                  </a:solidFill>
                </a:rPr>
                <a:t>dữ</a:t>
              </a:r>
              <a:r>
                <a:rPr lang="en-US" altLang="en-US" sz="2000" b="1" kern="0" dirty="0">
                  <a:solidFill>
                    <a:srgbClr val="1F45B0"/>
                  </a:solidFill>
                </a:rPr>
                <a:t> </a:t>
              </a:r>
              <a:r>
                <a:rPr lang="en-US" altLang="en-US" sz="2000" b="1" kern="0" dirty="0" err="1">
                  <a:solidFill>
                    <a:srgbClr val="1F45B0"/>
                  </a:solidFill>
                </a:rPr>
                <a:t>liệu</a:t>
              </a:r>
              <a:r>
                <a:rPr lang="en-US" altLang="en-US" sz="2000" b="1" kern="0" dirty="0">
                  <a:solidFill>
                    <a:srgbClr val="1F45B0"/>
                  </a:solidFill>
                </a:rPr>
                <a:t> </a:t>
              </a:r>
              <a:r>
                <a:rPr lang="en-US" altLang="en-US" sz="2000" b="1" kern="0" dirty="0" err="1">
                  <a:solidFill>
                    <a:srgbClr val="1F45B0"/>
                  </a:solidFill>
                </a:rPr>
                <a:t>BYT</a:t>
              </a:r>
              <a:endParaRPr lang="en-US" altLang="en-US" sz="2000" b="1" kern="0" dirty="0">
                <a:solidFill>
                  <a:srgbClr val="1F45B0"/>
                </a:solidFill>
              </a:endParaRPr>
            </a:p>
          </p:txBody>
        </p:sp>
        <p:sp>
          <p:nvSpPr>
            <p:cNvPr id="7" name="Text Box 60"/>
            <p:cNvSpPr txBox="1">
              <a:spLocks noChangeArrowheads="1"/>
            </p:cNvSpPr>
            <p:nvPr/>
          </p:nvSpPr>
          <p:spPr bwMode="gray">
            <a:xfrm>
              <a:off x="1431" y="1930"/>
              <a:ext cx="164" cy="291"/>
            </a:xfrm>
            <a:prstGeom prst="rect">
              <a:avLst/>
            </a:prstGeom>
            <a:noFill/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2400" kern="0" dirty="0">
                  <a:solidFill>
                    <a:srgbClr val="FFFFFF"/>
                  </a:solidFill>
                </a:rPr>
                <a:t>2</a:t>
              </a:r>
              <a:endParaRPr lang="en-US" altLang="en-US" sz="2400" kern="0" dirty="0">
                <a:solidFill>
                  <a:srgbClr val="FFFFFF"/>
                </a:solidFill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765361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SƠ</a:t>
            </a:r>
            <a:r>
              <a:rPr lang="en-US" dirty="0"/>
              <a:t> </a:t>
            </a:r>
            <a:r>
              <a:rPr lang="en-US" dirty="0" err="1"/>
              <a:t>LƯỢC</a:t>
            </a:r>
            <a:r>
              <a:rPr lang="en-US" dirty="0"/>
              <a:t> </a:t>
            </a:r>
            <a:r>
              <a:rPr lang="en-US" dirty="0" err="1"/>
              <a:t>CỔNG</a:t>
            </a:r>
            <a:r>
              <a:rPr lang="en-US" dirty="0"/>
              <a:t> </a:t>
            </a:r>
            <a:r>
              <a:rPr lang="en-US" dirty="0" err="1"/>
              <a:t>DỮ</a:t>
            </a:r>
            <a:r>
              <a:rPr lang="en-US" dirty="0"/>
              <a:t> </a:t>
            </a:r>
            <a:r>
              <a:rPr lang="en-US" dirty="0" err="1"/>
              <a:t>LIỆU</a:t>
            </a:r>
            <a:r>
              <a:rPr lang="en-US" dirty="0"/>
              <a:t> </a:t>
            </a:r>
            <a:r>
              <a:rPr lang="en-US" dirty="0" err="1"/>
              <a:t>BYT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Trang </a:t>
            </a:r>
            <a:fld id="{20489E29-5417-46DD-9AFE-B3F931F37188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6" name="AutoShape 57"/>
          <p:cNvSpPr>
            <a:spLocks noChangeArrowheads="1"/>
          </p:cNvSpPr>
          <p:nvPr/>
        </p:nvSpPr>
        <p:spPr bwMode="gray">
          <a:xfrm>
            <a:off x="799591" y="1066800"/>
            <a:ext cx="7548277" cy="637041"/>
          </a:xfrm>
          <a:prstGeom prst="roundRect">
            <a:avLst>
              <a:gd name="adj" fmla="val 16667"/>
            </a:avLst>
          </a:prstGeom>
          <a:solidFill>
            <a:srgbClr val="0070C0"/>
          </a:solidFill>
          <a:ln w="12700" algn="ctr">
            <a:solidFill>
              <a:srgbClr val="FFFFFF"/>
            </a:solidFill>
            <a:round/>
            <a:headEnd/>
            <a:tailEnd/>
          </a:ln>
          <a:effectLst>
            <a:outerShdw dist="50800" dir="1800000" sx="98000" sy="98000" algn="ctr" rotWithShape="0">
              <a:schemeClr val="bg1">
                <a:lumMod val="75000"/>
                <a:alpha val="77000"/>
              </a:schemeClr>
            </a:outerShdw>
          </a:effectLst>
        </p:spPr>
        <p:txBody>
          <a:bodyPr wrap="none" anchor="ctr"/>
          <a:lstStyle/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Địa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chỉ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cổng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n-US" sz="3200" b="1" dirty="0">
                <a:cs typeface="Times New Roman" panose="02020603050405020304" pitchFamily="18" charset="0"/>
              </a:rPr>
              <a:t>http://</a:t>
            </a:r>
            <a:r>
              <a:rPr lang="en-US" sz="3200" b="1" dirty="0" err="1">
                <a:cs typeface="Times New Roman" panose="02020603050405020304" pitchFamily="18" charset="0"/>
              </a:rPr>
              <a:t>congdulieuyte.vn</a:t>
            </a:r>
            <a:endParaRPr lang="en-US" sz="3200" b="1" dirty="0"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9591" y="1742904"/>
            <a:ext cx="7548277" cy="4704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88204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SƠ</a:t>
            </a:r>
            <a:r>
              <a:rPr lang="en-US" dirty="0"/>
              <a:t> </a:t>
            </a:r>
            <a:r>
              <a:rPr lang="en-US" dirty="0" err="1"/>
              <a:t>LƯỢC</a:t>
            </a:r>
            <a:r>
              <a:rPr lang="en-US" dirty="0"/>
              <a:t> </a:t>
            </a:r>
            <a:r>
              <a:rPr lang="en-US" dirty="0" err="1"/>
              <a:t>CỔNG</a:t>
            </a:r>
            <a:r>
              <a:rPr lang="en-US" dirty="0"/>
              <a:t> </a:t>
            </a:r>
            <a:r>
              <a:rPr lang="en-US" dirty="0" err="1"/>
              <a:t>DỮ</a:t>
            </a:r>
            <a:r>
              <a:rPr lang="en-US" dirty="0"/>
              <a:t> </a:t>
            </a:r>
            <a:r>
              <a:rPr lang="en-US" dirty="0" err="1"/>
              <a:t>LIỆU</a:t>
            </a:r>
            <a:r>
              <a:rPr lang="en-US" dirty="0"/>
              <a:t> </a:t>
            </a:r>
            <a:r>
              <a:rPr lang="en-US" dirty="0" err="1"/>
              <a:t>BYT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Mục</a:t>
            </a:r>
            <a:r>
              <a:rPr lang="en-US" dirty="0"/>
              <a:t> </a:t>
            </a:r>
            <a:r>
              <a:rPr lang="en-US" dirty="0" err="1"/>
              <a:t>đích</a:t>
            </a:r>
            <a:r>
              <a:rPr lang="en-US" dirty="0"/>
              <a:t>: </a:t>
            </a:r>
          </a:p>
          <a:p>
            <a:pPr lvl="1"/>
            <a:r>
              <a:rPr lang="vi-VN" dirty="0"/>
              <a:t>Phục vụ chức năng quản lý nhà nước về lĩnh vực y tế.</a:t>
            </a:r>
            <a:endParaRPr lang="en-US" dirty="0"/>
          </a:p>
          <a:p>
            <a:r>
              <a:rPr lang="en-US" dirty="0" err="1"/>
              <a:t>Các</a:t>
            </a:r>
            <a:r>
              <a:rPr lang="en-US" dirty="0"/>
              <a:t> </a:t>
            </a:r>
            <a:r>
              <a:rPr lang="en-US" dirty="0" err="1"/>
              <a:t>cách</a:t>
            </a:r>
            <a:r>
              <a:rPr lang="en-US" dirty="0"/>
              <a:t> </a:t>
            </a:r>
            <a:r>
              <a:rPr lang="en-US" dirty="0" err="1"/>
              <a:t>thức</a:t>
            </a:r>
            <a:r>
              <a:rPr lang="en-US" dirty="0"/>
              <a:t> </a:t>
            </a:r>
            <a:r>
              <a:rPr lang="en-US" dirty="0" err="1"/>
              <a:t>đưa</a:t>
            </a:r>
            <a:r>
              <a:rPr lang="en-US" dirty="0"/>
              <a:t> </a:t>
            </a:r>
            <a:r>
              <a:rPr lang="en-US" dirty="0" err="1"/>
              <a:t>dữ</a:t>
            </a:r>
            <a:r>
              <a:rPr lang="en-US" dirty="0"/>
              <a:t> </a:t>
            </a:r>
            <a:r>
              <a:rPr lang="en-US" dirty="0" err="1"/>
              <a:t>liệu</a:t>
            </a:r>
            <a:r>
              <a:rPr lang="en-US" dirty="0"/>
              <a:t> </a:t>
            </a:r>
            <a:r>
              <a:rPr lang="en-US" dirty="0" err="1"/>
              <a:t>lên</a:t>
            </a:r>
            <a:r>
              <a:rPr lang="en-US" dirty="0"/>
              <a:t> </a:t>
            </a:r>
            <a:r>
              <a:rPr lang="en-US" dirty="0" err="1"/>
              <a:t>cổng</a:t>
            </a:r>
            <a:r>
              <a:rPr lang="en-US" dirty="0"/>
              <a:t> </a:t>
            </a:r>
            <a:r>
              <a:rPr lang="en-US" dirty="0" err="1"/>
              <a:t>BYT</a:t>
            </a:r>
            <a:endParaRPr lang="en-US" dirty="0"/>
          </a:p>
          <a:p>
            <a:pPr lvl="1"/>
            <a:r>
              <a:rPr lang="en-US" dirty="0" err="1"/>
              <a:t>Nhập</a:t>
            </a:r>
            <a:r>
              <a:rPr lang="en-US" dirty="0"/>
              <a:t> </a:t>
            </a:r>
            <a:r>
              <a:rPr lang="en-US" dirty="0" err="1"/>
              <a:t>trực</a:t>
            </a:r>
            <a:r>
              <a:rPr lang="en-US" dirty="0"/>
              <a:t> </a:t>
            </a:r>
            <a:r>
              <a:rPr lang="en-US" dirty="0" err="1"/>
              <a:t>tiếp</a:t>
            </a:r>
            <a:endParaRPr lang="en-US" dirty="0"/>
          </a:p>
          <a:p>
            <a:pPr lvl="1"/>
            <a:r>
              <a:rPr lang="en-US" dirty="0" err="1"/>
              <a:t>Sử</a:t>
            </a:r>
            <a:r>
              <a:rPr lang="en-US" dirty="0"/>
              <a:t> </a:t>
            </a:r>
            <a:r>
              <a:rPr lang="en-US" dirty="0" err="1"/>
              <a:t>dụng</a:t>
            </a:r>
            <a:r>
              <a:rPr lang="en-US" dirty="0"/>
              <a:t> </a:t>
            </a:r>
            <a:r>
              <a:rPr lang="en-US" dirty="0" err="1"/>
              <a:t>Webservices</a:t>
            </a:r>
            <a:endParaRPr lang="en-US" dirty="0"/>
          </a:p>
          <a:p>
            <a:pPr lvl="1"/>
            <a:r>
              <a:rPr lang="en-US" dirty="0" err="1"/>
              <a:t>Sử</a:t>
            </a:r>
            <a:r>
              <a:rPr lang="en-US" dirty="0"/>
              <a:t> </a:t>
            </a:r>
            <a:r>
              <a:rPr lang="en-US" dirty="0" err="1"/>
              <a:t>dụng</a:t>
            </a:r>
            <a:r>
              <a:rPr lang="en-US" dirty="0"/>
              <a:t> </a:t>
            </a:r>
            <a:r>
              <a:rPr lang="en-US" dirty="0" err="1"/>
              <a:t>ứng</a:t>
            </a:r>
            <a:r>
              <a:rPr lang="en-US" dirty="0"/>
              <a:t> </a:t>
            </a:r>
            <a:r>
              <a:rPr lang="en-US" dirty="0" err="1"/>
              <a:t>dụng</a:t>
            </a:r>
            <a:r>
              <a:rPr lang="en-US" dirty="0"/>
              <a:t> Gateway</a:t>
            </a:r>
          </a:p>
          <a:p>
            <a:r>
              <a:rPr lang="en-US" dirty="0" err="1"/>
              <a:t>Sơ</a:t>
            </a:r>
            <a:r>
              <a:rPr lang="en-US" dirty="0"/>
              <a:t> </a:t>
            </a:r>
            <a:r>
              <a:rPr lang="en-US" dirty="0" err="1"/>
              <a:t>lược</a:t>
            </a:r>
            <a:r>
              <a:rPr lang="en-US" dirty="0"/>
              <a:t> </a:t>
            </a:r>
            <a:r>
              <a:rPr lang="en-US" dirty="0" err="1"/>
              <a:t>tính</a:t>
            </a:r>
            <a:r>
              <a:rPr lang="en-US" dirty="0"/>
              <a:t> </a:t>
            </a:r>
            <a:r>
              <a:rPr lang="en-US" dirty="0" err="1"/>
              <a:t>năng</a:t>
            </a:r>
            <a:r>
              <a:rPr lang="en-US" dirty="0"/>
              <a:t> </a:t>
            </a:r>
            <a:r>
              <a:rPr lang="en-US" dirty="0" err="1"/>
              <a:t>của</a:t>
            </a:r>
            <a:r>
              <a:rPr lang="en-US" dirty="0"/>
              <a:t> </a:t>
            </a:r>
            <a:r>
              <a:rPr lang="en-US" dirty="0" err="1"/>
              <a:t>cổng</a:t>
            </a:r>
            <a:r>
              <a:rPr lang="en-US" dirty="0"/>
              <a:t> </a:t>
            </a:r>
            <a:r>
              <a:rPr lang="en-US" dirty="0" err="1"/>
              <a:t>BYT</a:t>
            </a:r>
            <a:r>
              <a:rPr lang="en-US" dirty="0"/>
              <a:t> </a:t>
            </a:r>
          </a:p>
          <a:p>
            <a:pPr lvl="1"/>
            <a:r>
              <a:rPr lang="en-US" dirty="0" err="1"/>
              <a:t>Tài</a:t>
            </a:r>
            <a:r>
              <a:rPr lang="en-US" dirty="0"/>
              <a:t> </a:t>
            </a:r>
            <a:r>
              <a:rPr lang="en-US" dirty="0" err="1"/>
              <a:t>khoản</a:t>
            </a:r>
            <a:r>
              <a:rPr lang="en-US" dirty="0"/>
              <a:t>: </a:t>
            </a:r>
            <a:r>
              <a:rPr lang="en-US" dirty="0" err="1"/>
              <a:t>MA_DONVI</a:t>
            </a:r>
            <a:endParaRPr lang="en-US" dirty="0"/>
          </a:p>
          <a:p>
            <a:pPr lvl="1"/>
            <a:r>
              <a:rPr lang="en-US" dirty="0" err="1"/>
              <a:t>Mật</a:t>
            </a:r>
            <a:r>
              <a:rPr lang="en-US" dirty="0"/>
              <a:t> </a:t>
            </a:r>
            <a:r>
              <a:rPr lang="en-US" dirty="0" err="1"/>
              <a:t>khẩu</a:t>
            </a:r>
            <a:r>
              <a:rPr lang="en-US" dirty="0"/>
              <a:t>: </a:t>
            </a:r>
            <a:r>
              <a:rPr lang="en-US" dirty="0" err="1"/>
              <a:t>123a</a:t>
            </a:r>
            <a:r>
              <a:rPr lang="en-US" dirty="0"/>
              <a:t>@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Trang </a:t>
            </a:r>
            <a:fld id="{20489E29-5417-46DD-9AFE-B3F931F37188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4082" y="3666671"/>
            <a:ext cx="2857500" cy="23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5073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Trang </a:t>
            </a:r>
            <a:fld id="{20489E29-5417-46DD-9AFE-B3F931F37188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grpSp>
        <p:nvGrpSpPr>
          <p:cNvPr id="3" name="Group 34"/>
          <p:cNvGrpSpPr>
            <a:grpSpLocks/>
          </p:cNvGrpSpPr>
          <p:nvPr/>
        </p:nvGrpSpPr>
        <p:grpSpPr bwMode="auto">
          <a:xfrm>
            <a:off x="1371600" y="2667000"/>
            <a:ext cx="6477000" cy="1087241"/>
            <a:chOff x="1296" y="1824"/>
            <a:chExt cx="2976" cy="432"/>
          </a:xfrm>
        </p:grpSpPr>
        <p:sp>
          <p:nvSpPr>
            <p:cNvPr id="4" name="AutoShape 47"/>
            <p:cNvSpPr>
              <a:spLocks noChangeArrowheads="1"/>
            </p:cNvSpPr>
            <p:nvPr/>
          </p:nvSpPr>
          <p:spPr bwMode="gray">
            <a:xfrm>
              <a:off x="1536" y="1899"/>
              <a:ext cx="2736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85BA54">
                    <a:gamma/>
                    <a:tint val="21176"/>
                    <a:invGamma/>
                  </a:srgbClr>
                </a:gs>
                <a:gs pos="100000">
                  <a:srgbClr val="85BA54"/>
                </a:gs>
              </a:gsLst>
              <a:lin ang="0" scaled="1"/>
            </a:gradFill>
            <a:ln w="12700" algn="ctr">
              <a:solidFill>
                <a:srgbClr val="FFFFFF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003366"/>
                </a:solidFill>
                <a:cs typeface="+mn-cs"/>
              </a:endParaRPr>
            </a:p>
          </p:txBody>
        </p:sp>
        <p:sp>
          <p:nvSpPr>
            <p:cNvPr id="5" name="AutoShape 48"/>
            <p:cNvSpPr>
              <a:spLocks noChangeArrowheads="1"/>
            </p:cNvSpPr>
            <p:nvPr/>
          </p:nvSpPr>
          <p:spPr bwMode="gray">
            <a:xfrm>
              <a:off x="1296" y="1824"/>
              <a:ext cx="432" cy="432"/>
            </a:xfrm>
            <a:prstGeom prst="diamond">
              <a:avLst/>
            </a:prstGeom>
            <a:solidFill>
              <a:srgbClr val="85BA54"/>
            </a:solidFill>
            <a:ln w="25400" algn="ctr">
              <a:solidFill>
                <a:srgbClr val="FFFFFF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003366"/>
                </a:solidFill>
                <a:cs typeface="+mn-cs"/>
              </a:endParaRPr>
            </a:p>
          </p:txBody>
        </p:sp>
        <p:sp>
          <p:nvSpPr>
            <p:cNvPr id="6" name="Text Box 49"/>
            <p:cNvSpPr txBox="1">
              <a:spLocks noChangeArrowheads="1"/>
            </p:cNvSpPr>
            <p:nvPr/>
          </p:nvSpPr>
          <p:spPr bwMode="gray">
            <a:xfrm>
              <a:off x="1759" y="1975"/>
              <a:ext cx="2513" cy="159"/>
            </a:xfrm>
            <a:prstGeom prst="rect">
              <a:avLst/>
            </a:prstGeom>
            <a:noFill/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2000" b="1" kern="0" dirty="0" err="1">
                  <a:solidFill>
                    <a:srgbClr val="1F45B0"/>
                  </a:solidFill>
                </a:rPr>
                <a:t>Hướng</a:t>
              </a:r>
              <a:r>
                <a:rPr lang="en-US" altLang="en-US" sz="2000" b="1" kern="0" dirty="0">
                  <a:solidFill>
                    <a:srgbClr val="1F45B0"/>
                  </a:solidFill>
                </a:rPr>
                <a:t> </a:t>
              </a:r>
              <a:r>
                <a:rPr lang="en-US" altLang="en-US" sz="2000" b="1" kern="0" dirty="0" err="1">
                  <a:solidFill>
                    <a:srgbClr val="1F45B0"/>
                  </a:solidFill>
                </a:rPr>
                <a:t>dẫn</a:t>
              </a:r>
              <a:r>
                <a:rPr lang="en-US" altLang="en-US" sz="2000" b="1" kern="0" dirty="0">
                  <a:solidFill>
                    <a:srgbClr val="1F45B0"/>
                  </a:solidFill>
                </a:rPr>
                <a:t> </a:t>
              </a:r>
              <a:r>
                <a:rPr lang="en-US" altLang="en-US" sz="2000" b="1" kern="0" dirty="0" err="1">
                  <a:solidFill>
                    <a:srgbClr val="1F45B0"/>
                  </a:solidFill>
                </a:rPr>
                <a:t>cài</a:t>
              </a:r>
              <a:r>
                <a:rPr lang="en-US" altLang="en-US" sz="2000" b="1" kern="0" dirty="0">
                  <a:solidFill>
                    <a:srgbClr val="1F45B0"/>
                  </a:solidFill>
                </a:rPr>
                <a:t> </a:t>
              </a:r>
              <a:r>
                <a:rPr lang="en-US" altLang="en-US" sz="2000" b="1" kern="0" dirty="0" err="1">
                  <a:solidFill>
                    <a:srgbClr val="1F45B0"/>
                  </a:solidFill>
                </a:rPr>
                <a:t>đặt</a:t>
              </a:r>
              <a:r>
                <a:rPr lang="en-US" altLang="en-US" sz="2000" b="1" kern="0" dirty="0">
                  <a:solidFill>
                    <a:srgbClr val="1F45B0"/>
                  </a:solidFill>
                </a:rPr>
                <a:t> GATEWAY</a:t>
              </a:r>
            </a:p>
          </p:txBody>
        </p:sp>
        <p:sp>
          <p:nvSpPr>
            <p:cNvPr id="7" name="Text Box 50"/>
            <p:cNvSpPr txBox="1">
              <a:spLocks noChangeArrowheads="1"/>
            </p:cNvSpPr>
            <p:nvPr/>
          </p:nvSpPr>
          <p:spPr bwMode="gray">
            <a:xfrm>
              <a:off x="1416" y="1947"/>
              <a:ext cx="164" cy="183"/>
            </a:xfrm>
            <a:prstGeom prst="rect">
              <a:avLst/>
            </a:prstGeom>
            <a:noFill/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  <a:extLst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2400" kern="0" dirty="0">
                  <a:solidFill>
                    <a:srgbClr val="FFFFFF"/>
                  </a:solidFill>
                  <a:cs typeface="+mn-cs"/>
                </a:rPr>
                <a:t>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044073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SimSun"/>
        <a:cs typeface=""/>
      </a:majorFont>
      <a:minorFont>
        <a:latin typeface="Arial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SimSun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SimSun" charset="-122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21146</TotalTime>
  <Words>1313</Words>
  <Application>Microsoft Office PowerPoint</Application>
  <PresentationFormat>On-screen Show (4:3)</PresentationFormat>
  <Paragraphs>212</Paragraphs>
  <Slides>36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6" baseType="lpstr">
      <vt:lpstr>Microsoft YaHei</vt:lpstr>
      <vt:lpstr>SimSun</vt:lpstr>
      <vt:lpstr>Arial</vt:lpstr>
      <vt:lpstr>Calibri</vt:lpstr>
      <vt:lpstr>Segoe UI</vt:lpstr>
      <vt:lpstr>Segoe UI Light</vt:lpstr>
      <vt:lpstr>Tahoma</vt:lpstr>
      <vt:lpstr>Times New Roman</vt:lpstr>
      <vt:lpstr>Wingdings</vt:lpstr>
      <vt:lpstr>Office Theme</vt:lpstr>
      <vt:lpstr>PowerPoint Presentation</vt:lpstr>
      <vt:lpstr>NỘI DUNG TRÌNH BÀY</vt:lpstr>
      <vt:lpstr>PowerPoint Presentation</vt:lpstr>
      <vt:lpstr>CĂN CỨ PHÁP LÝ</vt:lpstr>
      <vt:lpstr>CĂN CỨ PHÁP LÝ …</vt:lpstr>
      <vt:lpstr>PowerPoint Presentation</vt:lpstr>
      <vt:lpstr>SƠ LƯỢC CỔNG DỮ LIỆU BYT</vt:lpstr>
      <vt:lpstr>SƠ LƯỢC CỔNG DỮ LIỆU BYT</vt:lpstr>
      <vt:lpstr>PowerPoint Presentation</vt:lpstr>
      <vt:lpstr>CÀI ĐẶT ỨNG DỤNG GATEWAY</vt:lpstr>
      <vt:lpstr>CÀI ĐẶT ỨNG DỤNG GATEWAY</vt:lpstr>
      <vt:lpstr>CÀI ĐẶT ỨNG DỤNG GATEWAY</vt:lpstr>
      <vt:lpstr>CÀI ĐẶT ỨNG DỤNG GATEWAY</vt:lpstr>
      <vt:lpstr>CÀI ĐẶT ỨNG DỤNG GATEWAY</vt:lpstr>
      <vt:lpstr>CÀI ĐẶT ỨNG DỤNG GATEWAY</vt:lpstr>
      <vt:lpstr>CÀI ĐẶT ỨNG DỤNG GATEWAY</vt:lpstr>
      <vt:lpstr>CÀI ĐẶT ỨNG DỤNG GATEWAY</vt:lpstr>
      <vt:lpstr>CÀI ĐẶT ỨNG DỤNG GATEWAY</vt:lpstr>
      <vt:lpstr>CÀI ĐẶT ỨNG DỤNG GATEWAY</vt:lpstr>
      <vt:lpstr>CÀI ĐẶT ỨNG DỤNG GATEWAY</vt:lpstr>
      <vt:lpstr>THIẾT LẬP THAM SỐ</vt:lpstr>
      <vt:lpstr>THIẾT LẬP THAM SỐ</vt:lpstr>
      <vt:lpstr>THIẾT LẬP THAM SỐ</vt:lpstr>
      <vt:lpstr>THIẾT LẬP THAM SỐ</vt:lpstr>
      <vt:lpstr>THIẾT LẬP THAM SỐ</vt:lpstr>
      <vt:lpstr>THIẾT LẬP THAM SỐ</vt:lpstr>
      <vt:lpstr>THIẾT LẬP THAM SỐ</vt:lpstr>
      <vt:lpstr>GỬI HỒ SƠ</vt:lpstr>
      <vt:lpstr>PowerPoint Presentation</vt:lpstr>
      <vt:lpstr>KIỂM TRA SỐ LIỆU TRÊN CỔNG BYT</vt:lpstr>
      <vt:lpstr>KIỂM TRA SỐ LIỆU TRÊN CỔNG BYT</vt:lpstr>
      <vt:lpstr>KIỂM TRA SỐ LIỆU TRÊN CỔNG BYT</vt:lpstr>
      <vt:lpstr>KIỂM TRA SỐ LIỆU TRÊN CỔNG BYT</vt:lpstr>
      <vt:lpstr>HỖ TRỢ</vt:lpstr>
      <vt:lpstr>HỖ TRỢ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Road to FTTx</dc:title>
  <dc:creator>h21955</dc:creator>
  <cp:lastModifiedBy>Trần Hưng Vượng</cp:lastModifiedBy>
  <cp:revision>1064</cp:revision>
  <cp:lastPrinted>2015-12-09T05:45:45Z</cp:lastPrinted>
  <dcterms:created xsi:type="dcterms:W3CDTF">2009-03-31T11:02:43Z</dcterms:created>
  <dcterms:modified xsi:type="dcterms:W3CDTF">2017-06-15T07:17:03Z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flag">
    <vt:lpwstr>1239959085</vt:lpwstr>
  </property>
</Properties>
</file>